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4"/>
  </p:sldMasterIdLst>
  <p:notesMasterIdLst>
    <p:notesMasterId r:id="rId29"/>
  </p:notesMasterIdLst>
  <p:sldIdLst>
    <p:sldId id="291" r:id="rId5"/>
    <p:sldId id="256" r:id="rId6"/>
    <p:sldId id="358" r:id="rId7"/>
    <p:sldId id="404" r:id="rId8"/>
    <p:sldId id="361" r:id="rId9"/>
    <p:sldId id="400" r:id="rId10"/>
    <p:sldId id="343" r:id="rId11"/>
    <p:sldId id="360" r:id="rId12"/>
    <p:sldId id="359" r:id="rId13"/>
    <p:sldId id="388" r:id="rId14"/>
    <p:sldId id="389" r:id="rId15"/>
    <p:sldId id="390" r:id="rId16"/>
    <p:sldId id="391" r:id="rId17"/>
    <p:sldId id="392" r:id="rId18"/>
    <p:sldId id="393" r:id="rId19"/>
    <p:sldId id="356" r:id="rId20"/>
    <p:sldId id="347" r:id="rId21"/>
    <p:sldId id="409" r:id="rId22"/>
    <p:sldId id="413" r:id="rId23"/>
    <p:sldId id="351" r:id="rId24"/>
    <p:sldId id="411" r:id="rId25"/>
    <p:sldId id="352" r:id="rId26"/>
    <p:sldId id="408" r:id="rId27"/>
    <p:sldId id="407" r:id="rId28"/>
  </p:sldIdLst>
  <p:sldSz cx="9144000" cy="5143500" type="screen16x9"/>
  <p:notesSz cx="6858000" cy="9144000"/>
  <p:embeddedFontLst>
    <p:embeddedFont>
      <p:font typeface="Archivo Black" panose="020B0604020202020204" charset="0"/>
      <p:regular r:id="rId30"/>
    </p:embeddedFont>
    <p:embeddedFont>
      <p:font typeface="Bebas Neue" panose="020F0502020204030204" pitchFamily="34" charset="0"/>
      <p:regular r:id="rId31"/>
    </p:embeddedFont>
    <p:embeddedFont>
      <p:font typeface="Segoe UI" panose="020B0502040204020203"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F0E9DD"/>
    <a:srgbClr val="9FB1FB"/>
    <a:srgbClr val="00EABD"/>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986B4B-6922-496C-8734-FA7C3A7C0281}">
  <a:tblStyle styleId="{95986B4B-6922-496C-8734-FA7C3A7C02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438178-6E3B-4D7F-ACEE-FEEE378EE457}" type="doc">
      <dgm:prSet loTypeId="urn:microsoft.com/office/officeart/2018/2/layout/IconVerticalSolidList" loCatId="icon" qsTypeId="urn:microsoft.com/office/officeart/2005/8/quickstyle/simple1" qsCatId="simple" csTypeId="urn:microsoft.com/office/officeart/2005/8/colors/accent6_1" csCatId="accent6" phldr="1"/>
      <dgm:spPr/>
      <dgm:t>
        <a:bodyPr/>
        <a:lstStyle/>
        <a:p>
          <a:endParaRPr lang="en-US"/>
        </a:p>
      </dgm:t>
    </dgm:pt>
    <dgm:pt modelId="{19E9B993-6470-4734-8AA7-4EA8E66838E8}">
      <dgm:prSet/>
      <dgm:spPr/>
      <dgm:t>
        <a:bodyPr/>
        <a:lstStyle/>
        <a:p>
          <a:pPr>
            <a:lnSpc>
              <a:spcPct val="100000"/>
            </a:lnSpc>
          </a:pPr>
          <a:r>
            <a:rPr lang="da-DK">
              <a:solidFill>
                <a:srgbClr val="002060"/>
              </a:solidFill>
            </a:rPr>
            <a:t>6 APN-sygeplejersker – uddannet i 2021 og 2023</a:t>
          </a:r>
          <a:endParaRPr lang="en-US">
            <a:solidFill>
              <a:srgbClr val="002060"/>
            </a:solidFill>
          </a:endParaRPr>
        </a:p>
      </dgm:t>
    </dgm:pt>
    <dgm:pt modelId="{6CF9A5B5-F20E-4CFC-BCE3-87D0AF87D8DE}" type="parTrans" cxnId="{6EEFB18E-32DB-4581-B7D7-6C62FB6E47FD}">
      <dgm:prSet/>
      <dgm:spPr/>
      <dgm:t>
        <a:bodyPr/>
        <a:lstStyle/>
        <a:p>
          <a:endParaRPr lang="en-US"/>
        </a:p>
      </dgm:t>
    </dgm:pt>
    <dgm:pt modelId="{4A2C8A9B-AA24-4EDA-8E1F-0FBCED9B7749}" type="sibTrans" cxnId="{6EEFB18E-32DB-4581-B7D7-6C62FB6E47FD}">
      <dgm:prSet/>
      <dgm:spPr/>
      <dgm:t>
        <a:bodyPr/>
        <a:lstStyle/>
        <a:p>
          <a:endParaRPr lang="en-US"/>
        </a:p>
      </dgm:t>
    </dgm:pt>
    <dgm:pt modelId="{D16927FA-87AA-44EB-A4EE-520F08952898}">
      <dgm:prSet/>
      <dgm:spPr/>
      <dgm:t>
        <a:bodyPr/>
        <a:lstStyle/>
        <a:p>
          <a:pPr>
            <a:lnSpc>
              <a:spcPct val="100000"/>
            </a:lnSpc>
          </a:pPr>
          <a:r>
            <a:rPr lang="da-DK">
              <a:solidFill>
                <a:srgbClr val="002060"/>
              </a:solidFill>
            </a:rPr>
            <a:t>Erfaring som sygeplejerske mellem 5-19 år</a:t>
          </a:r>
          <a:r>
            <a:rPr lang="en-US">
              <a:solidFill>
                <a:srgbClr val="002060"/>
              </a:solidFill>
            </a:rPr>
            <a:t> </a:t>
          </a:r>
        </a:p>
      </dgm:t>
    </dgm:pt>
    <dgm:pt modelId="{7FFE7497-E252-4ED5-A625-4E659FF529B8}" type="parTrans" cxnId="{D8CFFFCA-D217-4304-91D3-D37C2B5B4D72}">
      <dgm:prSet/>
      <dgm:spPr/>
      <dgm:t>
        <a:bodyPr/>
        <a:lstStyle/>
        <a:p>
          <a:endParaRPr lang="en-US"/>
        </a:p>
      </dgm:t>
    </dgm:pt>
    <dgm:pt modelId="{CB484A5D-FEC4-455B-B548-8127790BC886}" type="sibTrans" cxnId="{D8CFFFCA-D217-4304-91D3-D37C2B5B4D72}">
      <dgm:prSet/>
      <dgm:spPr/>
      <dgm:t>
        <a:bodyPr/>
        <a:lstStyle/>
        <a:p>
          <a:endParaRPr lang="en-US"/>
        </a:p>
      </dgm:t>
    </dgm:pt>
    <dgm:pt modelId="{6BAC0A00-B996-4100-8140-16A20821F85D}">
      <dgm:prSet/>
      <dgm:spPr/>
      <dgm:t>
        <a:bodyPr/>
        <a:lstStyle/>
        <a:p>
          <a:pPr>
            <a:lnSpc>
              <a:spcPct val="100000"/>
            </a:lnSpc>
          </a:pPr>
          <a:r>
            <a:rPr lang="da-DK">
              <a:solidFill>
                <a:srgbClr val="002060"/>
              </a:solidFill>
            </a:rPr>
            <a:t>Bred erfaring fra kommune, akut modtageafsnit, medicinsk sengeafsnit, onkologisk sengeafsnit og hospice </a:t>
          </a:r>
          <a:endParaRPr lang="en-US">
            <a:solidFill>
              <a:srgbClr val="002060"/>
            </a:solidFill>
          </a:endParaRPr>
        </a:p>
      </dgm:t>
    </dgm:pt>
    <dgm:pt modelId="{FE6A0F6E-C2BF-422C-83C1-2775F9EE7618}" type="parTrans" cxnId="{6349C7B2-D77A-451F-8C2F-6D44A031C064}">
      <dgm:prSet/>
      <dgm:spPr/>
      <dgm:t>
        <a:bodyPr/>
        <a:lstStyle/>
        <a:p>
          <a:endParaRPr lang="en-US"/>
        </a:p>
      </dgm:t>
    </dgm:pt>
    <dgm:pt modelId="{FAADEAB4-06C1-4767-BA36-20A1B412350F}" type="sibTrans" cxnId="{6349C7B2-D77A-451F-8C2F-6D44A031C064}">
      <dgm:prSet/>
      <dgm:spPr/>
      <dgm:t>
        <a:bodyPr/>
        <a:lstStyle/>
        <a:p>
          <a:endParaRPr lang="en-US"/>
        </a:p>
      </dgm:t>
    </dgm:pt>
    <dgm:pt modelId="{C02FA07B-3DC1-47FE-A49A-8AF262C3372F}">
      <dgm:prSet/>
      <dgm:spPr/>
      <dgm:t>
        <a:bodyPr/>
        <a:lstStyle/>
        <a:p>
          <a:pPr>
            <a:lnSpc>
              <a:spcPct val="100000"/>
            </a:lnSpc>
          </a:pPr>
          <a:r>
            <a:rPr lang="da-DK">
              <a:solidFill>
                <a:srgbClr val="002060"/>
              </a:solidFill>
            </a:rPr>
            <a:t>Selvtilrettelæggende ift. opgaver </a:t>
          </a:r>
          <a:endParaRPr lang="en-US">
            <a:solidFill>
              <a:srgbClr val="002060"/>
            </a:solidFill>
          </a:endParaRPr>
        </a:p>
      </dgm:t>
    </dgm:pt>
    <dgm:pt modelId="{4DC06234-E57B-4D41-A7D7-9BD72B6E65C3}" type="parTrans" cxnId="{B8937EA5-9E17-44F8-B939-38D7212FF9E6}">
      <dgm:prSet/>
      <dgm:spPr/>
      <dgm:t>
        <a:bodyPr/>
        <a:lstStyle/>
        <a:p>
          <a:endParaRPr lang="en-US"/>
        </a:p>
      </dgm:t>
    </dgm:pt>
    <dgm:pt modelId="{ABFF4CC5-F4A7-48F7-88F4-362FAFC7FB90}" type="sibTrans" cxnId="{B8937EA5-9E17-44F8-B939-38D7212FF9E6}">
      <dgm:prSet/>
      <dgm:spPr/>
      <dgm:t>
        <a:bodyPr/>
        <a:lstStyle/>
        <a:p>
          <a:endParaRPr lang="en-US"/>
        </a:p>
      </dgm:t>
    </dgm:pt>
    <dgm:pt modelId="{BAE6164E-E9ED-4AA3-9F89-DFEB1E62CE4B}" type="pres">
      <dgm:prSet presAssocID="{DB438178-6E3B-4D7F-ACEE-FEEE378EE457}" presName="root" presStyleCnt="0">
        <dgm:presLayoutVars>
          <dgm:dir val="rev"/>
          <dgm:resizeHandles val="exact"/>
        </dgm:presLayoutVars>
      </dgm:prSet>
      <dgm:spPr/>
    </dgm:pt>
    <dgm:pt modelId="{D52F4EDF-369F-47A7-A98F-DC3A4849D193}" type="pres">
      <dgm:prSet presAssocID="{19E9B993-6470-4734-8AA7-4EA8E66838E8}" presName="compNode" presStyleCnt="0"/>
      <dgm:spPr/>
    </dgm:pt>
    <dgm:pt modelId="{C287F931-E5D4-407F-A678-78E184CB51AD}" type="pres">
      <dgm:prSet presAssocID="{19E9B993-6470-4734-8AA7-4EA8E66838E8}" presName="bgRect" presStyleLbl="bgShp" presStyleIdx="0" presStyleCnt="4"/>
      <dgm:spPr/>
    </dgm:pt>
    <dgm:pt modelId="{7DEEECAB-2871-44FC-A0FF-D5F05752CBFD}" type="pres">
      <dgm:prSet presAssocID="{19E9B993-6470-4734-8AA7-4EA8E66838E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133365B8-2892-4272-A69C-DD44102870DA}" type="pres">
      <dgm:prSet presAssocID="{19E9B993-6470-4734-8AA7-4EA8E66838E8}" presName="spaceRect" presStyleCnt="0"/>
      <dgm:spPr/>
    </dgm:pt>
    <dgm:pt modelId="{0DF7B689-B30E-4C9F-9D07-1DE0E5F8B206}" type="pres">
      <dgm:prSet presAssocID="{19E9B993-6470-4734-8AA7-4EA8E66838E8}" presName="parTx" presStyleLbl="revTx" presStyleIdx="0" presStyleCnt="4">
        <dgm:presLayoutVars>
          <dgm:chMax val="0"/>
          <dgm:chPref val="0"/>
        </dgm:presLayoutVars>
      </dgm:prSet>
      <dgm:spPr/>
    </dgm:pt>
    <dgm:pt modelId="{B8E7988B-6FB5-46AF-A492-38B9B5D904AD}" type="pres">
      <dgm:prSet presAssocID="{4A2C8A9B-AA24-4EDA-8E1F-0FBCED9B7749}" presName="sibTrans" presStyleCnt="0"/>
      <dgm:spPr/>
    </dgm:pt>
    <dgm:pt modelId="{726F7F43-213E-4355-82DC-C49262A67B0C}" type="pres">
      <dgm:prSet presAssocID="{D16927FA-87AA-44EB-A4EE-520F08952898}" presName="compNode" presStyleCnt="0"/>
      <dgm:spPr/>
    </dgm:pt>
    <dgm:pt modelId="{F6A08736-D2CC-433E-AF13-A705680445B2}" type="pres">
      <dgm:prSet presAssocID="{D16927FA-87AA-44EB-A4EE-520F08952898}" presName="bgRect" presStyleLbl="bgShp" presStyleIdx="1" presStyleCnt="4"/>
      <dgm:spPr/>
    </dgm:pt>
    <dgm:pt modelId="{8B1978DE-00DB-4DE0-87E3-BF40EF0DCC79}" type="pres">
      <dgm:prSet presAssocID="{D16927FA-87AA-44EB-A4EE-520F0895289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kør"/>
        </a:ext>
      </dgm:extLst>
    </dgm:pt>
    <dgm:pt modelId="{8E14FCEB-2B96-4504-B28F-3A54A86E32D2}" type="pres">
      <dgm:prSet presAssocID="{D16927FA-87AA-44EB-A4EE-520F08952898}" presName="spaceRect" presStyleCnt="0"/>
      <dgm:spPr/>
    </dgm:pt>
    <dgm:pt modelId="{45917450-DED3-445B-A9AD-9F9E4E757F0B}" type="pres">
      <dgm:prSet presAssocID="{D16927FA-87AA-44EB-A4EE-520F08952898}" presName="parTx" presStyleLbl="revTx" presStyleIdx="1" presStyleCnt="4">
        <dgm:presLayoutVars>
          <dgm:chMax val="0"/>
          <dgm:chPref val="0"/>
        </dgm:presLayoutVars>
      </dgm:prSet>
      <dgm:spPr/>
    </dgm:pt>
    <dgm:pt modelId="{6F54D137-EDD2-4175-8A2B-808F723C4753}" type="pres">
      <dgm:prSet presAssocID="{CB484A5D-FEC4-455B-B548-8127790BC886}" presName="sibTrans" presStyleCnt="0"/>
      <dgm:spPr/>
    </dgm:pt>
    <dgm:pt modelId="{F45D1A03-891A-4D57-AF38-F833E7FF3C39}" type="pres">
      <dgm:prSet presAssocID="{6BAC0A00-B996-4100-8140-16A20821F85D}" presName="compNode" presStyleCnt="0"/>
      <dgm:spPr/>
    </dgm:pt>
    <dgm:pt modelId="{53F1E3E1-63B5-4E23-BE28-D86A9D926126}" type="pres">
      <dgm:prSet presAssocID="{6BAC0A00-B996-4100-8140-16A20821F85D}" presName="bgRect" presStyleLbl="bgShp" presStyleIdx="2" presStyleCnt="4" custLinFactNeighborY="-6403"/>
      <dgm:spPr/>
    </dgm:pt>
    <dgm:pt modelId="{7A9CA855-E992-4A37-A083-8388487F1A07}" type="pres">
      <dgm:prSet presAssocID="{6BAC0A00-B996-4100-8140-16A20821F85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mbulance"/>
        </a:ext>
      </dgm:extLst>
    </dgm:pt>
    <dgm:pt modelId="{16C5B051-7D2A-47C4-BFFD-78447A3AA2DC}" type="pres">
      <dgm:prSet presAssocID="{6BAC0A00-B996-4100-8140-16A20821F85D}" presName="spaceRect" presStyleCnt="0"/>
      <dgm:spPr/>
    </dgm:pt>
    <dgm:pt modelId="{8DB0C951-3ADB-40DE-AF10-57C89C457276}" type="pres">
      <dgm:prSet presAssocID="{6BAC0A00-B996-4100-8140-16A20821F85D}" presName="parTx" presStyleLbl="revTx" presStyleIdx="2" presStyleCnt="4">
        <dgm:presLayoutVars>
          <dgm:chMax val="0"/>
          <dgm:chPref val="0"/>
        </dgm:presLayoutVars>
      </dgm:prSet>
      <dgm:spPr/>
    </dgm:pt>
    <dgm:pt modelId="{C6D49185-6BD6-45B1-A392-75BCA6EF00B5}" type="pres">
      <dgm:prSet presAssocID="{FAADEAB4-06C1-4767-BA36-20A1B412350F}" presName="sibTrans" presStyleCnt="0"/>
      <dgm:spPr/>
    </dgm:pt>
    <dgm:pt modelId="{5A7E5E7F-0751-49ED-A843-3DF251E7BD4B}" type="pres">
      <dgm:prSet presAssocID="{C02FA07B-3DC1-47FE-A49A-8AF262C3372F}" presName="compNode" presStyleCnt="0"/>
      <dgm:spPr/>
    </dgm:pt>
    <dgm:pt modelId="{37601326-B158-4645-A1EB-2740EB3B2CFF}" type="pres">
      <dgm:prSet presAssocID="{C02FA07B-3DC1-47FE-A49A-8AF262C3372F}" presName="bgRect" presStyleLbl="bgShp" presStyleIdx="3" presStyleCnt="4" custLinFactNeighborX="-3906" custLinFactNeighborY="197"/>
      <dgm:spPr/>
    </dgm:pt>
    <dgm:pt modelId="{C93C663D-15F7-4615-8617-DE82A06122A9}" type="pres">
      <dgm:prSet presAssocID="{C02FA07B-3DC1-47FE-A49A-8AF262C3372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etoskop"/>
        </a:ext>
      </dgm:extLst>
    </dgm:pt>
    <dgm:pt modelId="{B20071C6-080D-4D4D-B18A-5279857B7B2F}" type="pres">
      <dgm:prSet presAssocID="{C02FA07B-3DC1-47FE-A49A-8AF262C3372F}" presName="spaceRect" presStyleCnt="0"/>
      <dgm:spPr/>
    </dgm:pt>
    <dgm:pt modelId="{3932EF3B-1BA1-43A4-AC05-AF02C44E4833}" type="pres">
      <dgm:prSet presAssocID="{C02FA07B-3DC1-47FE-A49A-8AF262C3372F}" presName="parTx" presStyleLbl="revTx" presStyleIdx="3" presStyleCnt="4">
        <dgm:presLayoutVars>
          <dgm:chMax val="0"/>
          <dgm:chPref val="0"/>
        </dgm:presLayoutVars>
      </dgm:prSet>
      <dgm:spPr/>
    </dgm:pt>
  </dgm:ptLst>
  <dgm:cxnLst>
    <dgm:cxn modelId="{DAB6471A-7FCF-4C2C-917E-0F73FA4DFA1C}" type="presOf" srcId="{6BAC0A00-B996-4100-8140-16A20821F85D}" destId="{8DB0C951-3ADB-40DE-AF10-57C89C457276}" srcOrd="0" destOrd="0" presId="urn:microsoft.com/office/officeart/2018/2/layout/IconVerticalSolidList"/>
    <dgm:cxn modelId="{6374CD20-938C-4CEF-A002-F15EAEBFE61A}" type="presOf" srcId="{DB438178-6E3B-4D7F-ACEE-FEEE378EE457}" destId="{BAE6164E-E9ED-4AA3-9F89-DFEB1E62CE4B}" srcOrd="0" destOrd="0" presId="urn:microsoft.com/office/officeart/2018/2/layout/IconVerticalSolidList"/>
    <dgm:cxn modelId="{6EEFB18E-32DB-4581-B7D7-6C62FB6E47FD}" srcId="{DB438178-6E3B-4D7F-ACEE-FEEE378EE457}" destId="{19E9B993-6470-4734-8AA7-4EA8E66838E8}" srcOrd="0" destOrd="0" parTransId="{6CF9A5B5-F20E-4CFC-BCE3-87D0AF87D8DE}" sibTransId="{4A2C8A9B-AA24-4EDA-8E1F-0FBCED9B7749}"/>
    <dgm:cxn modelId="{B8937EA5-9E17-44F8-B939-38D7212FF9E6}" srcId="{DB438178-6E3B-4D7F-ACEE-FEEE378EE457}" destId="{C02FA07B-3DC1-47FE-A49A-8AF262C3372F}" srcOrd="3" destOrd="0" parTransId="{4DC06234-E57B-4D41-A7D7-9BD72B6E65C3}" sibTransId="{ABFF4CC5-F4A7-48F7-88F4-362FAFC7FB90}"/>
    <dgm:cxn modelId="{6349C7B2-D77A-451F-8C2F-6D44A031C064}" srcId="{DB438178-6E3B-4D7F-ACEE-FEEE378EE457}" destId="{6BAC0A00-B996-4100-8140-16A20821F85D}" srcOrd="2" destOrd="0" parTransId="{FE6A0F6E-C2BF-422C-83C1-2775F9EE7618}" sibTransId="{FAADEAB4-06C1-4767-BA36-20A1B412350F}"/>
    <dgm:cxn modelId="{A3EDB8C2-0E4F-4E2D-B225-80266B6A8F93}" type="presOf" srcId="{19E9B993-6470-4734-8AA7-4EA8E66838E8}" destId="{0DF7B689-B30E-4C9F-9D07-1DE0E5F8B206}" srcOrd="0" destOrd="0" presId="urn:microsoft.com/office/officeart/2018/2/layout/IconVerticalSolidList"/>
    <dgm:cxn modelId="{D8CFFFCA-D217-4304-91D3-D37C2B5B4D72}" srcId="{DB438178-6E3B-4D7F-ACEE-FEEE378EE457}" destId="{D16927FA-87AA-44EB-A4EE-520F08952898}" srcOrd="1" destOrd="0" parTransId="{7FFE7497-E252-4ED5-A625-4E659FF529B8}" sibTransId="{CB484A5D-FEC4-455B-B548-8127790BC886}"/>
    <dgm:cxn modelId="{9573F1E5-3CBA-4548-B757-ABCD4E7D1C6C}" type="presOf" srcId="{C02FA07B-3DC1-47FE-A49A-8AF262C3372F}" destId="{3932EF3B-1BA1-43A4-AC05-AF02C44E4833}" srcOrd="0" destOrd="0" presId="urn:microsoft.com/office/officeart/2018/2/layout/IconVerticalSolidList"/>
    <dgm:cxn modelId="{CDD637F1-BDAE-4BBF-B572-BBFB358EC69A}" type="presOf" srcId="{D16927FA-87AA-44EB-A4EE-520F08952898}" destId="{45917450-DED3-445B-A9AD-9F9E4E757F0B}" srcOrd="0" destOrd="0" presId="urn:microsoft.com/office/officeart/2018/2/layout/IconVerticalSolidList"/>
    <dgm:cxn modelId="{0D9B4C21-7862-4407-91B5-6B7F1F4D5852}" type="presParOf" srcId="{BAE6164E-E9ED-4AA3-9F89-DFEB1E62CE4B}" destId="{D52F4EDF-369F-47A7-A98F-DC3A4849D193}" srcOrd="0" destOrd="0" presId="urn:microsoft.com/office/officeart/2018/2/layout/IconVerticalSolidList"/>
    <dgm:cxn modelId="{566548B7-CB66-43BF-A035-5DEE5D104666}" type="presParOf" srcId="{D52F4EDF-369F-47A7-A98F-DC3A4849D193}" destId="{C287F931-E5D4-407F-A678-78E184CB51AD}" srcOrd="0" destOrd="0" presId="urn:microsoft.com/office/officeart/2018/2/layout/IconVerticalSolidList"/>
    <dgm:cxn modelId="{A15F4FD0-1B0F-41A0-9DEF-451C21493E22}" type="presParOf" srcId="{D52F4EDF-369F-47A7-A98F-DC3A4849D193}" destId="{7DEEECAB-2871-44FC-A0FF-D5F05752CBFD}" srcOrd="1" destOrd="0" presId="urn:microsoft.com/office/officeart/2018/2/layout/IconVerticalSolidList"/>
    <dgm:cxn modelId="{D92A3236-E2F8-4815-8B3E-9CCF40E6B18F}" type="presParOf" srcId="{D52F4EDF-369F-47A7-A98F-DC3A4849D193}" destId="{133365B8-2892-4272-A69C-DD44102870DA}" srcOrd="2" destOrd="0" presId="urn:microsoft.com/office/officeart/2018/2/layout/IconVerticalSolidList"/>
    <dgm:cxn modelId="{5FD47708-1561-4505-9373-634AF7C6A2FD}" type="presParOf" srcId="{D52F4EDF-369F-47A7-A98F-DC3A4849D193}" destId="{0DF7B689-B30E-4C9F-9D07-1DE0E5F8B206}" srcOrd="3" destOrd="0" presId="urn:microsoft.com/office/officeart/2018/2/layout/IconVerticalSolidList"/>
    <dgm:cxn modelId="{18B0ED00-F1B4-4294-963A-C913F0C280CC}" type="presParOf" srcId="{BAE6164E-E9ED-4AA3-9F89-DFEB1E62CE4B}" destId="{B8E7988B-6FB5-46AF-A492-38B9B5D904AD}" srcOrd="1" destOrd="0" presId="urn:microsoft.com/office/officeart/2018/2/layout/IconVerticalSolidList"/>
    <dgm:cxn modelId="{B4FD2D3C-8B69-492D-82E7-0BF57392B8A9}" type="presParOf" srcId="{BAE6164E-E9ED-4AA3-9F89-DFEB1E62CE4B}" destId="{726F7F43-213E-4355-82DC-C49262A67B0C}" srcOrd="2" destOrd="0" presId="urn:microsoft.com/office/officeart/2018/2/layout/IconVerticalSolidList"/>
    <dgm:cxn modelId="{B4B34C3A-4D8C-4126-91F9-AD4702D392D4}" type="presParOf" srcId="{726F7F43-213E-4355-82DC-C49262A67B0C}" destId="{F6A08736-D2CC-433E-AF13-A705680445B2}" srcOrd="0" destOrd="0" presId="urn:microsoft.com/office/officeart/2018/2/layout/IconVerticalSolidList"/>
    <dgm:cxn modelId="{4B320742-3EB3-4C37-9FC0-533EE146154B}" type="presParOf" srcId="{726F7F43-213E-4355-82DC-C49262A67B0C}" destId="{8B1978DE-00DB-4DE0-87E3-BF40EF0DCC79}" srcOrd="1" destOrd="0" presId="urn:microsoft.com/office/officeart/2018/2/layout/IconVerticalSolidList"/>
    <dgm:cxn modelId="{20366ABC-E88E-411B-879F-18BB283637E1}" type="presParOf" srcId="{726F7F43-213E-4355-82DC-C49262A67B0C}" destId="{8E14FCEB-2B96-4504-B28F-3A54A86E32D2}" srcOrd="2" destOrd="0" presId="urn:microsoft.com/office/officeart/2018/2/layout/IconVerticalSolidList"/>
    <dgm:cxn modelId="{400E1299-2525-4A79-87A0-224BA1A83ACB}" type="presParOf" srcId="{726F7F43-213E-4355-82DC-C49262A67B0C}" destId="{45917450-DED3-445B-A9AD-9F9E4E757F0B}" srcOrd="3" destOrd="0" presId="urn:microsoft.com/office/officeart/2018/2/layout/IconVerticalSolidList"/>
    <dgm:cxn modelId="{1198DE42-5C56-48AD-9364-7252191A3A37}" type="presParOf" srcId="{BAE6164E-E9ED-4AA3-9F89-DFEB1E62CE4B}" destId="{6F54D137-EDD2-4175-8A2B-808F723C4753}" srcOrd="3" destOrd="0" presId="urn:microsoft.com/office/officeart/2018/2/layout/IconVerticalSolidList"/>
    <dgm:cxn modelId="{2B72B549-DC58-4A82-81A5-A49CD8C09DFE}" type="presParOf" srcId="{BAE6164E-E9ED-4AA3-9F89-DFEB1E62CE4B}" destId="{F45D1A03-891A-4D57-AF38-F833E7FF3C39}" srcOrd="4" destOrd="0" presId="urn:microsoft.com/office/officeart/2018/2/layout/IconVerticalSolidList"/>
    <dgm:cxn modelId="{A4CE3340-D23A-45B8-A759-75CB5643253F}" type="presParOf" srcId="{F45D1A03-891A-4D57-AF38-F833E7FF3C39}" destId="{53F1E3E1-63B5-4E23-BE28-D86A9D926126}" srcOrd="0" destOrd="0" presId="urn:microsoft.com/office/officeart/2018/2/layout/IconVerticalSolidList"/>
    <dgm:cxn modelId="{E6A92B4A-9918-4335-AAF7-4EF8F4309D0C}" type="presParOf" srcId="{F45D1A03-891A-4D57-AF38-F833E7FF3C39}" destId="{7A9CA855-E992-4A37-A083-8388487F1A07}" srcOrd="1" destOrd="0" presId="urn:microsoft.com/office/officeart/2018/2/layout/IconVerticalSolidList"/>
    <dgm:cxn modelId="{C38244CE-9FF2-4E20-B07C-21711BA2B22F}" type="presParOf" srcId="{F45D1A03-891A-4D57-AF38-F833E7FF3C39}" destId="{16C5B051-7D2A-47C4-BFFD-78447A3AA2DC}" srcOrd="2" destOrd="0" presId="urn:microsoft.com/office/officeart/2018/2/layout/IconVerticalSolidList"/>
    <dgm:cxn modelId="{F589A559-F5AB-4974-AE2E-01E1BE96BC3F}" type="presParOf" srcId="{F45D1A03-891A-4D57-AF38-F833E7FF3C39}" destId="{8DB0C951-3ADB-40DE-AF10-57C89C457276}" srcOrd="3" destOrd="0" presId="urn:microsoft.com/office/officeart/2018/2/layout/IconVerticalSolidList"/>
    <dgm:cxn modelId="{3B0BF438-79B8-4609-9E1A-BBC905EA799E}" type="presParOf" srcId="{BAE6164E-E9ED-4AA3-9F89-DFEB1E62CE4B}" destId="{C6D49185-6BD6-45B1-A392-75BCA6EF00B5}" srcOrd="5" destOrd="0" presId="urn:microsoft.com/office/officeart/2018/2/layout/IconVerticalSolidList"/>
    <dgm:cxn modelId="{9425BC30-8A56-4F2E-98AA-215A2609477E}" type="presParOf" srcId="{BAE6164E-E9ED-4AA3-9F89-DFEB1E62CE4B}" destId="{5A7E5E7F-0751-49ED-A843-3DF251E7BD4B}" srcOrd="6" destOrd="0" presId="urn:microsoft.com/office/officeart/2018/2/layout/IconVerticalSolidList"/>
    <dgm:cxn modelId="{46EE4EF9-187C-426B-AF3E-2FB3EED0945F}" type="presParOf" srcId="{5A7E5E7F-0751-49ED-A843-3DF251E7BD4B}" destId="{37601326-B158-4645-A1EB-2740EB3B2CFF}" srcOrd="0" destOrd="0" presId="urn:microsoft.com/office/officeart/2018/2/layout/IconVerticalSolidList"/>
    <dgm:cxn modelId="{DB20440A-6ABE-446E-8377-12B99F53C94C}" type="presParOf" srcId="{5A7E5E7F-0751-49ED-A843-3DF251E7BD4B}" destId="{C93C663D-15F7-4615-8617-DE82A06122A9}" srcOrd="1" destOrd="0" presId="urn:microsoft.com/office/officeart/2018/2/layout/IconVerticalSolidList"/>
    <dgm:cxn modelId="{649B443D-B0A2-4290-96BA-45347DB3E647}" type="presParOf" srcId="{5A7E5E7F-0751-49ED-A843-3DF251E7BD4B}" destId="{B20071C6-080D-4D4D-B18A-5279857B7B2F}" srcOrd="2" destOrd="0" presId="urn:microsoft.com/office/officeart/2018/2/layout/IconVerticalSolidList"/>
    <dgm:cxn modelId="{242F7EA2-DF7A-4FE1-B105-E081B5B4B436}" type="presParOf" srcId="{5A7E5E7F-0751-49ED-A843-3DF251E7BD4B}" destId="{3932EF3B-1BA1-43A4-AC05-AF02C44E483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14CFED-E788-4F58-9706-34C0D341F3C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da-DK"/>
        </a:p>
      </dgm:t>
    </dgm:pt>
    <dgm:pt modelId="{D21E2D17-6223-4DB3-8312-4D8611E00066}">
      <dgm:prSet phldrT="[Tekst]" phldr="0" custT="1"/>
      <dgm:spPr>
        <a:solidFill>
          <a:schemeClr val="tx2">
            <a:lumMod val="90000"/>
          </a:schemeClr>
        </a:solidFill>
        <a:ln w="25400" cap="flat" cmpd="sng" algn="ctr">
          <a:solidFill>
            <a:srgbClr val="FFFCF2">
              <a:hueOff val="0"/>
              <a:satOff val="0"/>
              <a:lumOff val="0"/>
              <a:alphaOff val="0"/>
            </a:srgbClr>
          </a:solidFill>
          <a:prstDash val="solid"/>
        </a:ln>
        <a:effectLst/>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da-DK" sz="1600" kern="1200">
              <a:solidFill>
                <a:srgbClr val="002060"/>
              </a:solidFill>
              <a:latin typeface="Arial"/>
              <a:ea typeface="+mn-ea"/>
              <a:cs typeface="+mn-cs"/>
            </a:rPr>
            <a:t>Sundheds-</a:t>
          </a:r>
        </a:p>
        <a:p>
          <a:pPr marL="0" lvl="0" indent="0" algn="ctr" defTabSz="622300">
            <a:lnSpc>
              <a:spcPct val="90000"/>
            </a:lnSpc>
            <a:spcBef>
              <a:spcPct val="0"/>
            </a:spcBef>
            <a:spcAft>
              <a:spcPct val="35000"/>
            </a:spcAft>
            <a:buNone/>
          </a:pPr>
          <a:r>
            <a:rPr lang="da-DK" sz="1600" kern="1200">
              <a:solidFill>
                <a:srgbClr val="002060"/>
              </a:solidFill>
              <a:latin typeface="Arial"/>
              <a:ea typeface="+mn-ea"/>
              <a:cs typeface="+mn-cs"/>
            </a:rPr>
            <a:t>kompetence</a:t>
          </a:r>
        </a:p>
      </dgm:t>
    </dgm:pt>
    <dgm:pt modelId="{80435079-D6D6-4500-BF34-B5C1D10ECB56}" type="parTrans" cxnId="{828D1703-D00D-4099-9E27-FFE02C7F58D7}">
      <dgm:prSet/>
      <dgm:spPr/>
      <dgm:t>
        <a:bodyPr/>
        <a:lstStyle/>
        <a:p>
          <a:endParaRPr lang="da-DK" sz="1200">
            <a:solidFill>
              <a:srgbClr val="002060"/>
            </a:solidFill>
          </a:endParaRPr>
        </a:p>
      </dgm:t>
    </dgm:pt>
    <dgm:pt modelId="{A2264A0E-7D42-49F8-8307-DA5232CE91E2}" type="sibTrans" cxnId="{828D1703-D00D-4099-9E27-FFE02C7F58D7}">
      <dgm:prSet/>
      <dgm:spPr/>
      <dgm:t>
        <a:bodyPr/>
        <a:lstStyle/>
        <a:p>
          <a:endParaRPr lang="da-DK" sz="1200">
            <a:solidFill>
              <a:srgbClr val="002060"/>
            </a:solidFill>
          </a:endParaRPr>
        </a:p>
      </dgm:t>
    </dgm:pt>
    <dgm:pt modelId="{DA644DAE-0019-46D0-BE92-9E24A5B81406}">
      <dgm:prSet phldrT="[Tekst]" phldr="0" custT="1"/>
      <dgm:spPr>
        <a:solidFill>
          <a:schemeClr val="tx2">
            <a:lumMod val="90000"/>
          </a:schemeClr>
        </a:solidFill>
      </dgm:spPr>
      <dgm:t>
        <a:bodyPr/>
        <a:lstStyle/>
        <a:p>
          <a:r>
            <a:rPr lang="da-DK" sz="1200">
              <a:solidFill>
                <a:srgbClr val="002060"/>
              </a:solidFill>
            </a:rPr>
            <a:t>Funktionel</a:t>
          </a:r>
          <a:r>
            <a:rPr lang="da-DK" sz="1200"/>
            <a:t> </a:t>
          </a:r>
        </a:p>
      </dgm:t>
    </dgm:pt>
    <dgm:pt modelId="{E2578775-79E6-4A66-A083-4FA028F8FE8D}" type="parTrans" cxnId="{13EB6E2D-6846-43ED-8FBD-CD775CF8FC0B}">
      <dgm:prSet/>
      <dgm:spPr/>
      <dgm:t>
        <a:bodyPr/>
        <a:lstStyle/>
        <a:p>
          <a:endParaRPr lang="da-DK" sz="1200">
            <a:solidFill>
              <a:srgbClr val="002060"/>
            </a:solidFill>
          </a:endParaRPr>
        </a:p>
      </dgm:t>
    </dgm:pt>
    <dgm:pt modelId="{161AB75B-2218-4A6B-AD1F-504AEF803967}" type="sibTrans" cxnId="{13EB6E2D-6846-43ED-8FBD-CD775CF8FC0B}">
      <dgm:prSet/>
      <dgm:spPr>
        <a:solidFill>
          <a:srgbClr val="0070C0"/>
        </a:solidFill>
      </dgm:spPr>
      <dgm:t>
        <a:bodyPr/>
        <a:lstStyle/>
        <a:p>
          <a:endParaRPr lang="da-DK" sz="1200">
            <a:solidFill>
              <a:srgbClr val="002060"/>
            </a:solidFill>
          </a:endParaRPr>
        </a:p>
      </dgm:t>
    </dgm:pt>
    <dgm:pt modelId="{9BD24562-54BC-4E53-9218-B1AABBE15F12}">
      <dgm:prSet phldrT="[Tekst]" phldr="0" custT="1"/>
      <dgm:spPr>
        <a:solidFill>
          <a:srgbClr val="C0DBF9">
            <a:lumMod val="90000"/>
          </a:srgbClr>
        </a:solidFill>
        <a:ln w="25400" cap="flat" cmpd="sng" algn="ctr">
          <a:solidFill>
            <a:srgbClr val="FFFCF2">
              <a:hueOff val="0"/>
              <a:satOff val="0"/>
              <a:lumOff val="0"/>
              <a:alphaOff val="0"/>
            </a:srgbClr>
          </a:solidFill>
          <a:prstDash val="solid"/>
        </a:ln>
        <a:effectLst/>
      </dgm:spPr>
      <dgm:t>
        <a:bodyPr spcFirstLastPara="0" vert="horz" wrap="square" lIns="17780" tIns="17780" rIns="17780" bIns="17780" numCol="1" spcCol="1270" anchor="ctr" anchorCtr="0"/>
        <a:lstStyle/>
        <a:p>
          <a:r>
            <a:rPr lang="da-DK" sz="1050" kern="1200">
              <a:solidFill>
                <a:srgbClr val="002060"/>
              </a:solidFill>
              <a:latin typeface="Arial"/>
              <a:ea typeface="+mn-ea"/>
              <a:cs typeface="+mn-cs"/>
            </a:rPr>
            <a:t>Kommunikativ</a:t>
          </a:r>
        </a:p>
      </dgm:t>
    </dgm:pt>
    <dgm:pt modelId="{4798CDF2-A8C2-40D7-ACEC-9123C6CB0D4A}" type="parTrans" cxnId="{A67F363A-2B9F-427B-829B-028514D56D47}">
      <dgm:prSet/>
      <dgm:spPr/>
      <dgm:t>
        <a:bodyPr/>
        <a:lstStyle/>
        <a:p>
          <a:endParaRPr lang="da-DK" sz="1200">
            <a:solidFill>
              <a:srgbClr val="002060"/>
            </a:solidFill>
          </a:endParaRPr>
        </a:p>
      </dgm:t>
    </dgm:pt>
    <dgm:pt modelId="{34ABE557-B4F0-4401-BC2C-36AE6CFE1BF7}" type="sibTrans" cxnId="{A67F363A-2B9F-427B-829B-028514D56D47}">
      <dgm:prSet/>
      <dgm:spPr>
        <a:solidFill>
          <a:srgbClr val="0070C0"/>
        </a:solidFill>
      </dgm:spPr>
      <dgm:t>
        <a:bodyPr/>
        <a:lstStyle/>
        <a:p>
          <a:endParaRPr lang="da-DK" sz="1200">
            <a:solidFill>
              <a:srgbClr val="002060"/>
            </a:solidFill>
          </a:endParaRPr>
        </a:p>
      </dgm:t>
    </dgm:pt>
    <dgm:pt modelId="{62B54311-6F93-4758-8ACF-1724EFFBE520}">
      <dgm:prSet phldrT="[Tekst]" phldr="0" custT="1"/>
      <dgm:spPr>
        <a:solidFill>
          <a:srgbClr val="C0DBF9">
            <a:lumMod val="90000"/>
          </a:srgbClr>
        </a:solidFill>
        <a:ln w="25400" cap="flat" cmpd="sng" algn="ctr">
          <a:solidFill>
            <a:srgbClr val="FFFCF2">
              <a:hueOff val="0"/>
              <a:satOff val="0"/>
              <a:lumOff val="0"/>
              <a:alphaOff val="0"/>
            </a:srgbClr>
          </a:solidFill>
          <a:prstDash val="solid"/>
        </a:ln>
        <a:effectLst/>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da-DK" sz="1200" kern="1200">
              <a:solidFill>
                <a:srgbClr val="002060"/>
              </a:solidFill>
              <a:latin typeface="Arial"/>
              <a:ea typeface="+mn-ea"/>
              <a:cs typeface="+mn-cs"/>
            </a:rPr>
            <a:t>Kritisk</a:t>
          </a:r>
        </a:p>
      </dgm:t>
    </dgm:pt>
    <dgm:pt modelId="{DEB9B1F9-3B3B-4A36-A314-C82A9CABB7EA}" type="parTrans" cxnId="{5472ABDD-EC7C-4E91-AC9C-A50B2F09F030}">
      <dgm:prSet/>
      <dgm:spPr/>
      <dgm:t>
        <a:bodyPr/>
        <a:lstStyle/>
        <a:p>
          <a:endParaRPr lang="da-DK" sz="1200">
            <a:solidFill>
              <a:srgbClr val="002060"/>
            </a:solidFill>
          </a:endParaRPr>
        </a:p>
      </dgm:t>
    </dgm:pt>
    <dgm:pt modelId="{9F8FA45D-5C46-4BAF-BC1F-F5324CDBEEB5}" type="sibTrans" cxnId="{5472ABDD-EC7C-4E91-AC9C-A50B2F09F030}">
      <dgm:prSet/>
      <dgm:spPr>
        <a:solidFill>
          <a:schemeClr val="tx2">
            <a:lumMod val="50000"/>
          </a:schemeClr>
        </a:solidFill>
      </dgm:spPr>
      <dgm:t>
        <a:bodyPr/>
        <a:lstStyle/>
        <a:p>
          <a:endParaRPr lang="da-DK" sz="1200">
            <a:solidFill>
              <a:srgbClr val="002060"/>
            </a:solidFill>
          </a:endParaRPr>
        </a:p>
      </dgm:t>
    </dgm:pt>
    <dgm:pt modelId="{83507B45-03B2-4108-BAA1-A0830E7EC62D}" type="pres">
      <dgm:prSet presAssocID="{7B14CFED-E788-4F58-9706-34C0D341F3CC}" presName="composite" presStyleCnt="0">
        <dgm:presLayoutVars>
          <dgm:chMax val="1"/>
          <dgm:dir/>
          <dgm:resizeHandles val="exact"/>
        </dgm:presLayoutVars>
      </dgm:prSet>
      <dgm:spPr/>
    </dgm:pt>
    <dgm:pt modelId="{2ABB8D53-562A-4707-A840-427C05FCE922}" type="pres">
      <dgm:prSet presAssocID="{7B14CFED-E788-4F58-9706-34C0D341F3CC}" presName="radial" presStyleCnt="0">
        <dgm:presLayoutVars>
          <dgm:animLvl val="ctr"/>
        </dgm:presLayoutVars>
      </dgm:prSet>
      <dgm:spPr/>
    </dgm:pt>
    <dgm:pt modelId="{F12BEB56-8A3D-44B9-9A07-A5579D42CB94}" type="pres">
      <dgm:prSet presAssocID="{D21E2D17-6223-4DB3-8312-4D8611E00066}" presName="centerShape" presStyleLbl="vennNode1" presStyleIdx="0" presStyleCnt="4"/>
      <dgm:spPr/>
    </dgm:pt>
    <dgm:pt modelId="{9B02865A-689B-4AE9-A12D-37DFA4ABEE40}" type="pres">
      <dgm:prSet presAssocID="{DA644DAE-0019-46D0-BE92-9E24A5B81406}" presName="node" presStyleLbl="vennNode1" presStyleIdx="1" presStyleCnt="4">
        <dgm:presLayoutVars>
          <dgm:bulletEnabled val="1"/>
        </dgm:presLayoutVars>
      </dgm:prSet>
      <dgm:spPr/>
    </dgm:pt>
    <dgm:pt modelId="{67873CAB-0016-444E-8A6C-2BD9331BD0E7}" type="pres">
      <dgm:prSet presAssocID="{9BD24562-54BC-4E53-9218-B1AABBE15F12}" presName="node" presStyleLbl="vennNode1" presStyleIdx="2" presStyleCnt="4">
        <dgm:presLayoutVars>
          <dgm:bulletEnabled val="1"/>
        </dgm:presLayoutVars>
      </dgm:prSet>
      <dgm:spPr/>
    </dgm:pt>
    <dgm:pt modelId="{2208E0AA-EAB0-4D4C-97B3-ACA36CF21768}" type="pres">
      <dgm:prSet presAssocID="{62B54311-6F93-4758-8ACF-1724EFFBE520}" presName="node" presStyleLbl="vennNode1" presStyleIdx="3" presStyleCnt="4">
        <dgm:presLayoutVars>
          <dgm:bulletEnabled val="1"/>
        </dgm:presLayoutVars>
      </dgm:prSet>
      <dgm:spPr/>
    </dgm:pt>
  </dgm:ptLst>
  <dgm:cxnLst>
    <dgm:cxn modelId="{828D1703-D00D-4099-9E27-FFE02C7F58D7}" srcId="{7B14CFED-E788-4F58-9706-34C0D341F3CC}" destId="{D21E2D17-6223-4DB3-8312-4D8611E00066}" srcOrd="0" destOrd="0" parTransId="{80435079-D6D6-4500-BF34-B5C1D10ECB56}" sibTransId="{A2264A0E-7D42-49F8-8307-DA5232CE91E2}"/>
    <dgm:cxn modelId="{13EB6E2D-6846-43ED-8FBD-CD775CF8FC0B}" srcId="{D21E2D17-6223-4DB3-8312-4D8611E00066}" destId="{DA644DAE-0019-46D0-BE92-9E24A5B81406}" srcOrd="0" destOrd="0" parTransId="{E2578775-79E6-4A66-A083-4FA028F8FE8D}" sibTransId="{161AB75B-2218-4A6B-AD1F-504AEF803967}"/>
    <dgm:cxn modelId="{A67F363A-2B9F-427B-829B-028514D56D47}" srcId="{D21E2D17-6223-4DB3-8312-4D8611E00066}" destId="{9BD24562-54BC-4E53-9218-B1AABBE15F12}" srcOrd="1" destOrd="0" parTransId="{4798CDF2-A8C2-40D7-ACEC-9123C6CB0D4A}" sibTransId="{34ABE557-B4F0-4401-BC2C-36AE6CFE1BF7}"/>
    <dgm:cxn modelId="{CD1AF871-C15A-4208-8675-957925BC332D}" type="presOf" srcId="{9BD24562-54BC-4E53-9218-B1AABBE15F12}" destId="{67873CAB-0016-444E-8A6C-2BD9331BD0E7}" srcOrd="0" destOrd="0" presId="urn:microsoft.com/office/officeart/2005/8/layout/radial3"/>
    <dgm:cxn modelId="{BED5D49D-B469-4A47-8564-36C10C9767A4}" type="presOf" srcId="{DA644DAE-0019-46D0-BE92-9E24A5B81406}" destId="{9B02865A-689B-4AE9-A12D-37DFA4ABEE40}" srcOrd="0" destOrd="0" presId="urn:microsoft.com/office/officeart/2005/8/layout/radial3"/>
    <dgm:cxn modelId="{777EC6A5-EF56-4A48-BDCE-18FA81056E5B}" type="presOf" srcId="{D21E2D17-6223-4DB3-8312-4D8611E00066}" destId="{F12BEB56-8A3D-44B9-9A07-A5579D42CB94}" srcOrd="0" destOrd="0" presId="urn:microsoft.com/office/officeart/2005/8/layout/radial3"/>
    <dgm:cxn modelId="{DB41B5B3-CB40-415B-ACE4-68A551F0FA03}" type="presOf" srcId="{62B54311-6F93-4758-8ACF-1724EFFBE520}" destId="{2208E0AA-EAB0-4D4C-97B3-ACA36CF21768}" srcOrd="0" destOrd="0" presId="urn:microsoft.com/office/officeart/2005/8/layout/radial3"/>
    <dgm:cxn modelId="{47AE2FC5-2BA5-4D75-9C4A-224ABD396FF6}" type="presOf" srcId="{7B14CFED-E788-4F58-9706-34C0D341F3CC}" destId="{83507B45-03B2-4108-BAA1-A0830E7EC62D}" srcOrd="0" destOrd="0" presId="urn:microsoft.com/office/officeart/2005/8/layout/radial3"/>
    <dgm:cxn modelId="{5472ABDD-EC7C-4E91-AC9C-A50B2F09F030}" srcId="{D21E2D17-6223-4DB3-8312-4D8611E00066}" destId="{62B54311-6F93-4758-8ACF-1724EFFBE520}" srcOrd="2" destOrd="0" parTransId="{DEB9B1F9-3B3B-4A36-A314-C82A9CABB7EA}" sibTransId="{9F8FA45D-5C46-4BAF-BC1F-F5324CDBEEB5}"/>
    <dgm:cxn modelId="{857FD108-F0DB-4CA9-825C-3A34BAA06250}" type="presParOf" srcId="{83507B45-03B2-4108-BAA1-A0830E7EC62D}" destId="{2ABB8D53-562A-4707-A840-427C05FCE922}" srcOrd="0" destOrd="0" presId="urn:microsoft.com/office/officeart/2005/8/layout/radial3"/>
    <dgm:cxn modelId="{E36FC5B6-52E2-4D1F-AB73-BC5AE0F02789}" type="presParOf" srcId="{2ABB8D53-562A-4707-A840-427C05FCE922}" destId="{F12BEB56-8A3D-44B9-9A07-A5579D42CB94}" srcOrd="0" destOrd="0" presId="urn:microsoft.com/office/officeart/2005/8/layout/radial3"/>
    <dgm:cxn modelId="{C69F41E7-F47E-4CAC-915F-14C22DC473A8}" type="presParOf" srcId="{2ABB8D53-562A-4707-A840-427C05FCE922}" destId="{9B02865A-689B-4AE9-A12D-37DFA4ABEE40}" srcOrd="1" destOrd="0" presId="urn:microsoft.com/office/officeart/2005/8/layout/radial3"/>
    <dgm:cxn modelId="{DE416DBF-AF77-426F-8010-51F33B50A1F8}" type="presParOf" srcId="{2ABB8D53-562A-4707-A840-427C05FCE922}" destId="{67873CAB-0016-444E-8A6C-2BD9331BD0E7}" srcOrd="2" destOrd="0" presId="urn:microsoft.com/office/officeart/2005/8/layout/radial3"/>
    <dgm:cxn modelId="{3DC3D384-35BC-4BF1-8854-875A923DFE6E}" type="presParOf" srcId="{2ABB8D53-562A-4707-A840-427C05FCE922}" destId="{2208E0AA-EAB0-4D4C-97B3-ACA36CF21768}"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3AA06C-8B30-418B-A50A-7C07612604B2}"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F377B93A-F6FB-4960-9663-1E15A0435D23}">
      <dgm:prSet phldrT="[Text]" phldr="0"/>
      <dgm:spPr/>
      <dgm:t>
        <a:bodyPr/>
        <a:lstStyle/>
        <a:p>
          <a:pPr>
            <a:defRPr b="1"/>
          </a:pPr>
          <a:r>
            <a:rPr lang="da-DK">
              <a:latin typeface="Arial"/>
            </a:rPr>
            <a:t>1. besøg - helhedsvurdering</a:t>
          </a:r>
          <a:endParaRPr lang="da-DK" sz="1800" b="1"/>
        </a:p>
      </dgm:t>
    </dgm:pt>
    <dgm:pt modelId="{033BB3AC-BC7C-4854-80C7-945A7A018837}" type="parTrans" cxnId="{39F6A16B-E7BF-463D-BA81-B4B3909BE12E}">
      <dgm:prSet/>
      <dgm:spPr/>
      <dgm:t>
        <a:bodyPr/>
        <a:lstStyle/>
        <a:p>
          <a:endParaRPr lang="en-US"/>
        </a:p>
      </dgm:t>
    </dgm:pt>
    <dgm:pt modelId="{6AF06FCB-A528-43F1-B402-0335B72B7D65}" type="sibTrans" cxnId="{39F6A16B-E7BF-463D-BA81-B4B3909BE12E}">
      <dgm:prSet/>
      <dgm:spPr/>
      <dgm:t>
        <a:bodyPr/>
        <a:lstStyle/>
        <a:p>
          <a:endParaRPr lang="en-US"/>
        </a:p>
      </dgm:t>
    </dgm:pt>
    <dgm:pt modelId="{28A94263-7913-4B51-A49B-6A31FDB0CF7E}">
      <dgm:prSet phldrT="[Text]" phldr="0"/>
      <dgm:spPr/>
      <dgm:t>
        <a:bodyPr/>
        <a:lstStyle/>
        <a:p>
          <a:pPr>
            <a:defRPr b="1"/>
          </a:pPr>
          <a:r>
            <a:rPr lang="da-DK">
              <a:latin typeface="Arial"/>
            </a:rPr>
            <a:t>2. besøg - opfølgning</a:t>
          </a:r>
          <a:endParaRPr lang="da-DK"/>
        </a:p>
      </dgm:t>
    </dgm:pt>
    <dgm:pt modelId="{E9D3ABC8-561C-4F7A-BA42-F34F7B260517}" type="parTrans" cxnId="{DBDD60FD-4CB1-4E27-8C55-AF5BD77604A2}">
      <dgm:prSet/>
      <dgm:spPr/>
      <dgm:t>
        <a:bodyPr/>
        <a:lstStyle/>
        <a:p>
          <a:endParaRPr lang="en-US"/>
        </a:p>
      </dgm:t>
    </dgm:pt>
    <dgm:pt modelId="{3B18CF7A-9B3F-44C6-BE83-FF9371DFCB0A}" type="sibTrans" cxnId="{DBDD60FD-4CB1-4E27-8C55-AF5BD77604A2}">
      <dgm:prSet/>
      <dgm:spPr/>
      <dgm:t>
        <a:bodyPr/>
        <a:lstStyle/>
        <a:p>
          <a:endParaRPr lang="en-US"/>
        </a:p>
      </dgm:t>
    </dgm:pt>
    <dgm:pt modelId="{7451E9CB-DBBB-476F-B79F-356F14122C18}">
      <dgm:prSet phldrT="[Text]" phldr="0"/>
      <dgm:spPr/>
      <dgm:t>
        <a:bodyPr/>
        <a:lstStyle/>
        <a:p>
          <a:r>
            <a:rPr lang="da-DK" sz="1400" b="0">
              <a:latin typeface="Arial"/>
            </a:rPr>
            <a:t>Opfølgning med plejepersonale</a:t>
          </a:r>
          <a:endParaRPr lang="da-DK" sz="1400">
            <a:latin typeface="Arial"/>
            <a:ea typeface="Calibri"/>
            <a:cs typeface="Calibri"/>
          </a:endParaRPr>
        </a:p>
      </dgm:t>
    </dgm:pt>
    <dgm:pt modelId="{5ABE7658-81BB-470C-9CF1-5F7912363CAA}" type="parTrans" cxnId="{A0DA3FBF-846A-4192-B2E4-26991407B200}">
      <dgm:prSet/>
      <dgm:spPr/>
      <dgm:t>
        <a:bodyPr/>
        <a:lstStyle/>
        <a:p>
          <a:endParaRPr lang="en-US"/>
        </a:p>
      </dgm:t>
    </dgm:pt>
    <dgm:pt modelId="{114EB8F4-2CE3-4CF5-B484-6682175C3F0A}" type="sibTrans" cxnId="{A0DA3FBF-846A-4192-B2E4-26991407B200}">
      <dgm:prSet/>
      <dgm:spPr/>
      <dgm:t>
        <a:bodyPr/>
        <a:lstStyle/>
        <a:p>
          <a:endParaRPr lang="en-US"/>
        </a:p>
      </dgm:t>
    </dgm:pt>
    <dgm:pt modelId="{DFAFDB01-A85C-4743-B96E-FFE9404B05C8}">
      <dgm:prSet phldrT="[Text]" phldr="0"/>
      <dgm:spPr/>
      <dgm:t>
        <a:bodyPr/>
        <a:lstStyle/>
        <a:p>
          <a:pPr>
            <a:defRPr b="1"/>
          </a:pPr>
          <a:r>
            <a:rPr lang="da-DK">
              <a:latin typeface="Arial"/>
            </a:rPr>
            <a:t>3. besøg - opfølgning</a:t>
          </a:r>
          <a:endParaRPr lang="da-DK"/>
        </a:p>
      </dgm:t>
    </dgm:pt>
    <dgm:pt modelId="{0E8FA1ED-0018-44A7-B2C5-CA61EA97D603}" type="parTrans" cxnId="{41426C9E-897F-4507-8C68-06DA2742C473}">
      <dgm:prSet/>
      <dgm:spPr/>
      <dgm:t>
        <a:bodyPr/>
        <a:lstStyle/>
        <a:p>
          <a:endParaRPr lang="en-US"/>
        </a:p>
      </dgm:t>
    </dgm:pt>
    <dgm:pt modelId="{9FE99389-E70C-42BF-9EF0-01AF078F3037}" type="sibTrans" cxnId="{41426C9E-897F-4507-8C68-06DA2742C473}">
      <dgm:prSet/>
      <dgm:spPr/>
      <dgm:t>
        <a:bodyPr/>
        <a:lstStyle/>
        <a:p>
          <a:endParaRPr lang="en-US"/>
        </a:p>
      </dgm:t>
    </dgm:pt>
    <dgm:pt modelId="{EF0E7717-237D-4E99-A5CE-5FEA62606491}">
      <dgm:prSet phldrT="[Text]" phldr="0"/>
      <dgm:spPr/>
      <dgm:t>
        <a:bodyPr/>
        <a:lstStyle/>
        <a:p>
          <a:pPr>
            <a:defRPr b="1"/>
          </a:pPr>
          <a:r>
            <a:rPr lang="da-DK" b="1">
              <a:latin typeface="Arial"/>
            </a:rPr>
            <a:t>4. besøg - afslutning </a:t>
          </a:r>
          <a:endParaRPr lang="da-DK" b="1"/>
        </a:p>
      </dgm:t>
    </dgm:pt>
    <dgm:pt modelId="{FF3B07F8-775C-4163-9687-75BB7BE9BBCD}" type="parTrans" cxnId="{89EEEB66-21D0-4EDE-AAA2-362605247D77}">
      <dgm:prSet/>
      <dgm:spPr/>
      <dgm:t>
        <a:bodyPr/>
        <a:lstStyle/>
        <a:p>
          <a:endParaRPr lang="en-US"/>
        </a:p>
      </dgm:t>
    </dgm:pt>
    <dgm:pt modelId="{E8DEA086-FFE5-461B-89C6-15D2212D91B0}" type="sibTrans" cxnId="{89EEEB66-21D0-4EDE-AAA2-362605247D77}">
      <dgm:prSet/>
      <dgm:spPr/>
      <dgm:t>
        <a:bodyPr/>
        <a:lstStyle/>
        <a:p>
          <a:endParaRPr lang="en-US"/>
        </a:p>
      </dgm:t>
    </dgm:pt>
    <dgm:pt modelId="{37705F77-7E3E-4429-AC73-7F39F64C360A}">
      <dgm:prSet phldr="0"/>
      <dgm:spPr/>
      <dgm:t>
        <a:bodyPr/>
        <a:lstStyle/>
        <a:p>
          <a:r>
            <a:rPr lang="da-DK">
              <a:latin typeface="Arial"/>
            </a:rPr>
            <a:t>Opkald egen læge </a:t>
          </a:r>
        </a:p>
      </dgm:t>
    </dgm:pt>
    <dgm:pt modelId="{DCFB208F-45D5-4105-B903-C34B543044B0}" type="parTrans" cxnId="{C9A5F0B0-87EA-430D-B011-F1F0216FAE11}">
      <dgm:prSet/>
      <dgm:spPr/>
    </dgm:pt>
    <dgm:pt modelId="{9B44690D-B8E5-40E1-B46F-D85605F14368}" type="sibTrans" cxnId="{C9A5F0B0-87EA-430D-B011-F1F0216FAE11}">
      <dgm:prSet/>
      <dgm:spPr/>
    </dgm:pt>
    <dgm:pt modelId="{F206606B-705C-4F31-B64C-7F0D130E13B0}">
      <dgm:prSet phldr="0"/>
      <dgm:spPr/>
      <dgm:t>
        <a:bodyPr/>
        <a:lstStyle/>
        <a:p>
          <a:r>
            <a:rPr lang="da-DK" sz="1400" b="0">
              <a:latin typeface="Arial"/>
            </a:rPr>
            <a:t>Opfølgning med plejepersonale</a:t>
          </a:r>
        </a:p>
      </dgm:t>
    </dgm:pt>
    <dgm:pt modelId="{424E31BA-0315-4FC0-89F6-6EE959F9731B}" type="parTrans" cxnId="{5E72929E-F8BA-413A-8607-6232697794CF}">
      <dgm:prSet/>
      <dgm:spPr/>
    </dgm:pt>
    <dgm:pt modelId="{114840AD-AA5A-4C5D-94AD-A7C914B7CC06}" type="sibTrans" cxnId="{5E72929E-F8BA-413A-8607-6232697794CF}">
      <dgm:prSet/>
      <dgm:spPr/>
    </dgm:pt>
    <dgm:pt modelId="{61EF0C4F-9A59-4286-8B3E-2D061200E72F}">
      <dgm:prSet phldr="0"/>
      <dgm:spPr/>
      <dgm:t>
        <a:bodyPr/>
        <a:lstStyle/>
        <a:p>
          <a:r>
            <a:rPr lang="da-DK" sz="1400" b="0">
              <a:latin typeface="Arial"/>
            </a:rPr>
            <a:t>Medicinjustering </a:t>
          </a:r>
        </a:p>
      </dgm:t>
    </dgm:pt>
    <dgm:pt modelId="{1EA0C062-EE76-4FE7-BF62-9302CFC2089F}" type="parTrans" cxnId="{F17D0E23-E9D4-48B8-A80E-BE5610A8C401}">
      <dgm:prSet/>
      <dgm:spPr/>
    </dgm:pt>
    <dgm:pt modelId="{79742507-A2B0-487E-812F-4D04BC17207F}" type="sibTrans" cxnId="{F17D0E23-E9D4-48B8-A80E-BE5610A8C401}">
      <dgm:prSet/>
      <dgm:spPr/>
    </dgm:pt>
    <dgm:pt modelId="{D6BA04BE-49AB-4F65-961E-580D749054A2}">
      <dgm:prSet phldr="0"/>
      <dgm:spPr/>
      <dgm:t>
        <a:bodyPr/>
        <a:lstStyle/>
        <a:p>
          <a:r>
            <a:rPr lang="da-DK" sz="1400" b="0">
              <a:latin typeface="Arial"/>
            </a:rPr>
            <a:t>Korrespondance til egen læge</a:t>
          </a:r>
        </a:p>
      </dgm:t>
    </dgm:pt>
    <dgm:pt modelId="{BF2EF857-C462-49E8-ABC5-02AF7D2B6820}" type="parTrans" cxnId="{4F136223-86FD-41CA-B874-98AE7AD9983C}">
      <dgm:prSet/>
      <dgm:spPr/>
    </dgm:pt>
    <dgm:pt modelId="{2608CD10-CADF-4554-9300-76FE451D356E}" type="sibTrans" cxnId="{4F136223-86FD-41CA-B874-98AE7AD9983C}">
      <dgm:prSet/>
      <dgm:spPr/>
    </dgm:pt>
    <dgm:pt modelId="{B2569FD5-1BC8-4087-8C1C-75282162A937}">
      <dgm:prSet phldr="0"/>
      <dgm:spPr/>
      <dgm:t>
        <a:bodyPr/>
        <a:lstStyle/>
        <a:p>
          <a:r>
            <a:rPr lang="da-DK">
              <a:latin typeface="Arial"/>
            </a:rPr>
            <a:t>Opgaveoverlevering </a:t>
          </a:r>
        </a:p>
      </dgm:t>
    </dgm:pt>
    <dgm:pt modelId="{71D58EFD-87A7-4330-9A36-3945FBE2C3BA}" type="parTrans" cxnId="{0291E0BA-68BF-4662-864A-89B061614C98}">
      <dgm:prSet/>
      <dgm:spPr/>
    </dgm:pt>
    <dgm:pt modelId="{6D4B29E1-C472-42BD-A777-23E516722F2C}" type="sibTrans" cxnId="{0291E0BA-68BF-4662-864A-89B061614C98}">
      <dgm:prSet/>
      <dgm:spPr/>
    </dgm:pt>
    <dgm:pt modelId="{4282095F-C3B0-4A16-9E57-A01DB1FBA147}">
      <dgm:prSet phldr="0"/>
      <dgm:spPr/>
      <dgm:t>
        <a:bodyPr/>
        <a:lstStyle/>
        <a:p>
          <a:r>
            <a:rPr lang="da-DK" sz="1100" b="0">
              <a:solidFill>
                <a:srgbClr val="444444"/>
              </a:solidFill>
              <a:latin typeface="Arial"/>
              <a:ea typeface="Calibri"/>
              <a:cs typeface="Calibri"/>
            </a:rPr>
            <a:t>Lægekontakt</a:t>
          </a:r>
          <a:r>
            <a:rPr lang="da-DK" sz="1100">
              <a:solidFill>
                <a:srgbClr val="444444"/>
              </a:solidFill>
              <a:latin typeface="Arial"/>
              <a:ea typeface="Calibri"/>
              <a:cs typeface="Calibri"/>
            </a:rPr>
            <a:t> - pårørendekontakt </a:t>
          </a:r>
          <a:endParaRPr lang="da-DK">
            <a:solidFill>
              <a:srgbClr val="444444"/>
            </a:solidFill>
            <a:latin typeface="Arial"/>
          </a:endParaRPr>
        </a:p>
      </dgm:t>
    </dgm:pt>
    <dgm:pt modelId="{A2526BA3-B127-4448-93F1-FA4CC3D6E369}" type="parTrans" cxnId="{9A9572CC-3FEB-4D64-9152-3B31B2EF56DB}">
      <dgm:prSet/>
      <dgm:spPr/>
    </dgm:pt>
    <dgm:pt modelId="{18F31182-9454-45CE-A199-098859B5BE5C}" type="sibTrans" cxnId="{9A9572CC-3FEB-4D64-9152-3B31B2EF56DB}">
      <dgm:prSet/>
      <dgm:spPr/>
    </dgm:pt>
    <dgm:pt modelId="{87C8C92F-59B4-45F4-A749-5DB6EBFB020E}">
      <dgm:prSet phldr="0"/>
      <dgm:spPr/>
      <dgm:t>
        <a:bodyPr/>
        <a:lstStyle/>
        <a:p>
          <a:r>
            <a:rPr lang="da-DK" sz="1100" b="0">
              <a:solidFill>
                <a:srgbClr val="444444"/>
              </a:solidFill>
              <a:latin typeface="Arial"/>
              <a:ea typeface="Calibri"/>
              <a:cs typeface="Calibri"/>
            </a:rPr>
            <a:t>Anamnese optag og fysisk undersøgelse </a:t>
          </a:r>
        </a:p>
      </dgm:t>
    </dgm:pt>
    <dgm:pt modelId="{91A64E4D-1970-4556-929A-B34D5671EC29}" type="parTrans" cxnId="{A9F99801-D9D6-4018-8FFA-D31108EF857C}">
      <dgm:prSet/>
      <dgm:spPr/>
    </dgm:pt>
    <dgm:pt modelId="{9FB4FC03-5255-455F-B61A-F29010C5D24E}" type="sibTrans" cxnId="{A9F99801-D9D6-4018-8FFA-D31108EF857C}">
      <dgm:prSet/>
      <dgm:spPr/>
    </dgm:pt>
    <dgm:pt modelId="{A2F12092-DDD7-4E86-8983-0894B55B85E9}">
      <dgm:prSet phldr="0"/>
      <dgm:spPr/>
      <dgm:t>
        <a:bodyPr/>
        <a:lstStyle/>
        <a:p>
          <a:r>
            <a:rPr lang="da-DK" sz="1100" b="0">
              <a:solidFill>
                <a:srgbClr val="444444"/>
              </a:solidFill>
              <a:latin typeface="Arial"/>
              <a:ea typeface="Calibri"/>
              <a:cs typeface="Calibri"/>
            </a:rPr>
            <a:t>Gennemgang m. personale – koordinering.</a:t>
          </a:r>
        </a:p>
      </dgm:t>
    </dgm:pt>
    <dgm:pt modelId="{B5877E6E-33B2-4060-91EE-0271EB684CCA}" type="parTrans" cxnId="{C08FDCAC-12EB-4115-A377-95F2958FEEB4}">
      <dgm:prSet/>
      <dgm:spPr/>
    </dgm:pt>
    <dgm:pt modelId="{D1E010ED-4937-4A00-82A0-635CA06DBD6B}" type="sibTrans" cxnId="{C08FDCAC-12EB-4115-A377-95F2958FEEB4}">
      <dgm:prSet/>
      <dgm:spPr/>
    </dgm:pt>
    <dgm:pt modelId="{3E830DB7-24E8-41C1-A663-4247F0338414}">
      <dgm:prSet/>
      <dgm:spPr/>
      <dgm:t>
        <a:bodyPr/>
        <a:lstStyle/>
        <a:p>
          <a:r>
            <a:rPr lang="da-DK" b="0">
              <a:latin typeface="Arial"/>
            </a:rPr>
            <a:t>Medicinjustering </a:t>
          </a:r>
        </a:p>
      </dgm:t>
    </dgm:pt>
    <dgm:pt modelId="{52ED88D1-9012-4140-89B4-13DC5A18BBCC}" type="parTrans" cxnId="{12FDAADD-6DEE-4977-B16E-BC0467CDF3C1}">
      <dgm:prSet/>
      <dgm:spPr/>
      <dgm:t>
        <a:bodyPr/>
        <a:lstStyle/>
        <a:p>
          <a:endParaRPr lang="da-DK"/>
        </a:p>
      </dgm:t>
    </dgm:pt>
    <dgm:pt modelId="{4BC0AE66-2BD6-4444-8013-CB698F5C0312}" type="sibTrans" cxnId="{12FDAADD-6DEE-4977-B16E-BC0467CDF3C1}">
      <dgm:prSet/>
      <dgm:spPr/>
      <dgm:t>
        <a:bodyPr/>
        <a:lstStyle/>
        <a:p>
          <a:endParaRPr lang="da-DK"/>
        </a:p>
      </dgm:t>
    </dgm:pt>
    <dgm:pt modelId="{792D7A6E-A5D6-4FEF-B91F-021F60B082DA}">
      <dgm:prSet/>
      <dgm:spPr/>
      <dgm:t>
        <a:bodyPr/>
        <a:lstStyle/>
        <a:p>
          <a:r>
            <a:rPr lang="da-DK" b="0">
              <a:latin typeface="Arial"/>
            </a:rPr>
            <a:t>Korrespondance til egen læge</a:t>
          </a:r>
        </a:p>
      </dgm:t>
    </dgm:pt>
    <dgm:pt modelId="{4DF022D0-FF51-4EEB-B50F-56191EB15029}" type="parTrans" cxnId="{78A3A304-0366-41F6-A604-E18CF5C29577}">
      <dgm:prSet/>
      <dgm:spPr/>
      <dgm:t>
        <a:bodyPr/>
        <a:lstStyle/>
        <a:p>
          <a:endParaRPr lang="da-DK"/>
        </a:p>
      </dgm:t>
    </dgm:pt>
    <dgm:pt modelId="{95389719-C1F9-407E-AA66-039ED8574A69}" type="sibTrans" cxnId="{78A3A304-0366-41F6-A604-E18CF5C29577}">
      <dgm:prSet/>
      <dgm:spPr/>
      <dgm:t>
        <a:bodyPr/>
        <a:lstStyle/>
        <a:p>
          <a:endParaRPr lang="da-DK"/>
        </a:p>
      </dgm:t>
    </dgm:pt>
    <dgm:pt modelId="{689BD2CA-C3DD-4928-A927-61BB67613528}" type="pres">
      <dgm:prSet presAssocID="{1A3AA06C-8B30-418B-A50A-7C07612604B2}" presName="root" presStyleCnt="0">
        <dgm:presLayoutVars>
          <dgm:chMax/>
          <dgm:chPref/>
          <dgm:animLvl val="lvl"/>
        </dgm:presLayoutVars>
      </dgm:prSet>
      <dgm:spPr/>
    </dgm:pt>
    <dgm:pt modelId="{0755907C-ADA6-4F89-B056-63B59437B2E0}" type="pres">
      <dgm:prSet presAssocID="{1A3AA06C-8B30-418B-A50A-7C07612604B2}" presName="divider" presStyleLbl="fgAccFollowNode1" presStyleIdx="0" presStyleCnt="1"/>
      <dgm:spPr>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tailEnd type="triangle" w="lg" len="lg"/>
        </a:ln>
        <a:effectLst/>
      </dgm:spPr>
    </dgm:pt>
    <dgm:pt modelId="{34BAEA7D-85BA-4782-A68C-4A1C41CF8E65}" type="pres">
      <dgm:prSet presAssocID="{1A3AA06C-8B30-418B-A50A-7C07612604B2}" presName="nodes" presStyleCnt="0">
        <dgm:presLayoutVars>
          <dgm:chMax/>
          <dgm:chPref/>
          <dgm:animLvl val="lvl"/>
        </dgm:presLayoutVars>
      </dgm:prSet>
      <dgm:spPr/>
    </dgm:pt>
    <dgm:pt modelId="{B7076554-F1F2-4AA4-A9FE-058CA664EDC5}" type="pres">
      <dgm:prSet presAssocID="{F377B93A-F6FB-4960-9663-1E15A0435D23}" presName="composite" presStyleCnt="0"/>
      <dgm:spPr/>
    </dgm:pt>
    <dgm:pt modelId="{B7007899-8867-484A-AC58-45F1E83C0F3D}" type="pres">
      <dgm:prSet presAssocID="{F377B93A-F6FB-4960-9663-1E15A0435D23}" presName="L1TextContainer" presStyleLbl="revTx" presStyleIdx="0" presStyleCnt="4">
        <dgm:presLayoutVars>
          <dgm:chMax val="1"/>
          <dgm:chPref val="1"/>
          <dgm:bulletEnabled val="1"/>
        </dgm:presLayoutVars>
      </dgm:prSet>
      <dgm:spPr/>
    </dgm:pt>
    <dgm:pt modelId="{4B30D353-A7F1-408D-87AE-42237610B8AC}" type="pres">
      <dgm:prSet presAssocID="{F377B93A-F6FB-4960-9663-1E15A0435D23}" presName="L2TextContainerWrapper" presStyleCnt="0">
        <dgm:presLayoutVars>
          <dgm:chMax val="0"/>
          <dgm:chPref val="0"/>
          <dgm:bulletEnabled val="1"/>
        </dgm:presLayoutVars>
      </dgm:prSet>
      <dgm:spPr/>
    </dgm:pt>
    <dgm:pt modelId="{2F7980B6-9814-4919-A1AB-D9C4D9680B87}" type="pres">
      <dgm:prSet presAssocID="{F377B93A-F6FB-4960-9663-1E15A0435D23}" presName="L2TextContainer" presStyleLbl="bgAcc1" presStyleIdx="0" presStyleCnt="4"/>
      <dgm:spPr/>
    </dgm:pt>
    <dgm:pt modelId="{69FF7751-299E-455A-97FF-73CCDD64A545}" type="pres">
      <dgm:prSet presAssocID="{F377B93A-F6FB-4960-9663-1E15A0435D23}" presName="FlexibleEmptyPlaceHolder" presStyleCnt="0"/>
      <dgm:spPr/>
    </dgm:pt>
    <dgm:pt modelId="{9FC0BF9F-3A28-45E7-AC1C-E2152B9908DD}" type="pres">
      <dgm:prSet presAssocID="{F377B93A-F6FB-4960-9663-1E15A0435D23}" presName="ConnectLine" presStyleLbl="sibTrans1D1" presStyleIdx="0" presStyleCnt="4"/>
      <dgm:spPr>
        <a:noFill/>
        <a:ln w="9525" cap="flat" cmpd="sng" algn="ctr">
          <a:solidFill>
            <a:schemeClr val="accent1">
              <a:hueOff val="0"/>
              <a:satOff val="0"/>
              <a:lumOff val="0"/>
              <a:alphaOff val="0"/>
            </a:schemeClr>
          </a:solidFill>
          <a:prstDash val="dash"/>
        </a:ln>
        <a:effectLst/>
      </dgm:spPr>
    </dgm:pt>
    <dgm:pt modelId="{CB25BD9A-301C-47A4-9D23-885E94C24C16}" type="pres">
      <dgm:prSet presAssocID="{F377B93A-F6FB-4960-9663-1E15A0435D23}" presName="ConnectorPoint" presStyleLbl="alignNode1" presStyleIdx="0" presStyleCnt="4"/>
      <dgm:spPr/>
    </dgm:pt>
    <dgm:pt modelId="{C617921F-B691-46D0-A6FC-98C518B0EB45}" type="pres">
      <dgm:prSet presAssocID="{F377B93A-F6FB-4960-9663-1E15A0435D23}" presName="EmptyPlaceHolder" presStyleCnt="0"/>
      <dgm:spPr/>
    </dgm:pt>
    <dgm:pt modelId="{DF5A78F1-C03D-4DCE-9FCF-99999627078C}" type="pres">
      <dgm:prSet presAssocID="{6AF06FCB-A528-43F1-B402-0335B72B7D65}" presName="spaceBetweenRectangles" presStyleCnt="0"/>
      <dgm:spPr/>
    </dgm:pt>
    <dgm:pt modelId="{4C2F092B-57D3-4D11-B627-D1447A112987}" type="pres">
      <dgm:prSet presAssocID="{28A94263-7913-4B51-A49B-6A31FDB0CF7E}" presName="composite" presStyleCnt="0"/>
      <dgm:spPr/>
    </dgm:pt>
    <dgm:pt modelId="{12099517-7A76-49E4-8D0A-C8D77878AA9E}" type="pres">
      <dgm:prSet presAssocID="{28A94263-7913-4B51-A49B-6A31FDB0CF7E}" presName="L1TextContainer" presStyleLbl="revTx" presStyleIdx="1" presStyleCnt="4">
        <dgm:presLayoutVars>
          <dgm:chMax val="1"/>
          <dgm:chPref val="1"/>
          <dgm:bulletEnabled val="1"/>
        </dgm:presLayoutVars>
      </dgm:prSet>
      <dgm:spPr/>
    </dgm:pt>
    <dgm:pt modelId="{75531A24-9541-4BD2-B25B-70E5E34DD95B}" type="pres">
      <dgm:prSet presAssocID="{28A94263-7913-4B51-A49B-6A31FDB0CF7E}" presName="L2TextContainerWrapper" presStyleCnt="0">
        <dgm:presLayoutVars>
          <dgm:chMax val="0"/>
          <dgm:chPref val="0"/>
          <dgm:bulletEnabled val="1"/>
        </dgm:presLayoutVars>
      </dgm:prSet>
      <dgm:spPr/>
    </dgm:pt>
    <dgm:pt modelId="{3D9031A4-2AEE-43D7-9EA3-532F1047C804}" type="pres">
      <dgm:prSet presAssocID="{28A94263-7913-4B51-A49B-6A31FDB0CF7E}" presName="L2TextContainer" presStyleLbl="bgAcc1" presStyleIdx="1" presStyleCnt="4"/>
      <dgm:spPr/>
    </dgm:pt>
    <dgm:pt modelId="{40441F72-6D4D-4537-9D13-D9E230B6B336}" type="pres">
      <dgm:prSet presAssocID="{28A94263-7913-4B51-A49B-6A31FDB0CF7E}" presName="FlexibleEmptyPlaceHolder" presStyleCnt="0"/>
      <dgm:spPr/>
    </dgm:pt>
    <dgm:pt modelId="{11D0183E-4A15-4DD2-8DCE-07C6C6F0ADE3}" type="pres">
      <dgm:prSet presAssocID="{28A94263-7913-4B51-A49B-6A31FDB0CF7E}" presName="ConnectLine" presStyleLbl="sibTrans1D1" presStyleIdx="1" presStyleCnt="4"/>
      <dgm:spPr>
        <a:noFill/>
        <a:ln w="9525" cap="flat" cmpd="sng" algn="ctr">
          <a:solidFill>
            <a:schemeClr val="accent1">
              <a:hueOff val="0"/>
              <a:satOff val="0"/>
              <a:lumOff val="0"/>
              <a:alphaOff val="0"/>
            </a:schemeClr>
          </a:solidFill>
          <a:prstDash val="dash"/>
        </a:ln>
        <a:effectLst/>
      </dgm:spPr>
    </dgm:pt>
    <dgm:pt modelId="{25707CB2-65BF-486F-8123-8D258649C08E}" type="pres">
      <dgm:prSet presAssocID="{28A94263-7913-4B51-A49B-6A31FDB0CF7E}" presName="ConnectorPoint" presStyleLbl="alignNode1" presStyleIdx="1" presStyleCnt="4"/>
      <dgm:spPr/>
    </dgm:pt>
    <dgm:pt modelId="{5B470617-C9B6-41C7-8531-19254090ABF4}" type="pres">
      <dgm:prSet presAssocID="{28A94263-7913-4B51-A49B-6A31FDB0CF7E}" presName="EmptyPlaceHolder" presStyleCnt="0"/>
      <dgm:spPr/>
    </dgm:pt>
    <dgm:pt modelId="{E63A07EB-AFBF-470F-95D2-96115AE13F4B}" type="pres">
      <dgm:prSet presAssocID="{3B18CF7A-9B3F-44C6-BE83-FF9371DFCB0A}" presName="spaceBetweenRectangles" presStyleCnt="0"/>
      <dgm:spPr/>
    </dgm:pt>
    <dgm:pt modelId="{5EE3BDA2-0AF5-49AC-A702-743E1B84D0E2}" type="pres">
      <dgm:prSet presAssocID="{DFAFDB01-A85C-4743-B96E-FFE9404B05C8}" presName="composite" presStyleCnt="0"/>
      <dgm:spPr/>
    </dgm:pt>
    <dgm:pt modelId="{AF7AC55D-43A6-42E2-A38A-7337FC1936A8}" type="pres">
      <dgm:prSet presAssocID="{DFAFDB01-A85C-4743-B96E-FFE9404B05C8}" presName="L1TextContainer" presStyleLbl="revTx" presStyleIdx="2" presStyleCnt="4">
        <dgm:presLayoutVars>
          <dgm:chMax val="1"/>
          <dgm:chPref val="1"/>
          <dgm:bulletEnabled val="1"/>
        </dgm:presLayoutVars>
      </dgm:prSet>
      <dgm:spPr/>
    </dgm:pt>
    <dgm:pt modelId="{7F7A2E0B-4384-4527-B93E-5091256DD075}" type="pres">
      <dgm:prSet presAssocID="{DFAFDB01-A85C-4743-B96E-FFE9404B05C8}" presName="L2TextContainerWrapper" presStyleCnt="0">
        <dgm:presLayoutVars>
          <dgm:chMax val="0"/>
          <dgm:chPref val="0"/>
          <dgm:bulletEnabled val="1"/>
        </dgm:presLayoutVars>
      </dgm:prSet>
      <dgm:spPr/>
    </dgm:pt>
    <dgm:pt modelId="{EBD3F731-95DA-4CE0-8E0E-48CAE938CBC7}" type="pres">
      <dgm:prSet presAssocID="{DFAFDB01-A85C-4743-B96E-FFE9404B05C8}" presName="L2TextContainer" presStyleLbl="bgAcc1" presStyleIdx="2" presStyleCnt="4"/>
      <dgm:spPr/>
    </dgm:pt>
    <dgm:pt modelId="{AAE6405B-98E4-4074-AF84-0B7541ABB493}" type="pres">
      <dgm:prSet presAssocID="{DFAFDB01-A85C-4743-B96E-FFE9404B05C8}" presName="FlexibleEmptyPlaceHolder" presStyleCnt="0"/>
      <dgm:spPr/>
    </dgm:pt>
    <dgm:pt modelId="{F142E29D-91AA-4494-AD95-0AF3CA01DDF0}" type="pres">
      <dgm:prSet presAssocID="{DFAFDB01-A85C-4743-B96E-FFE9404B05C8}" presName="ConnectLine" presStyleLbl="sibTrans1D1" presStyleIdx="2" presStyleCnt="4"/>
      <dgm:spPr>
        <a:noFill/>
        <a:ln w="9525" cap="flat" cmpd="sng" algn="ctr">
          <a:solidFill>
            <a:schemeClr val="accent1">
              <a:hueOff val="0"/>
              <a:satOff val="0"/>
              <a:lumOff val="0"/>
              <a:alphaOff val="0"/>
            </a:schemeClr>
          </a:solidFill>
          <a:prstDash val="dash"/>
        </a:ln>
        <a:effectLst/>
      </dgm:spPr>
    </dgm:pt>
    <dgm:pt modelId="{F6072908-A97A-465B-8451-325EE9162492}" type="pres">
      <dgm:prSet presAssocID="{DFAFDB01-A85C-4743-B96E-FFE9404B05C8}" presName="ConnectorPoint" presStyleLbl="alignNode1" presStyleIdx="2" presStyleCnt="4"/>
      <dgm:spPr/>
    </dgm:pt>
    <dgm:pt modelId="{DD45F7B8-7EC2-4307-90BB-77C23CC9F487}" type="pres">
      <dgm:prSet presAssocID="{DFAFDB01-A85C-4743-B96E-FFE9404B05C8}" presName="EmptyPlaceHolder" presStyleCnt="0"/>
      <dgm:spPr/>
    </dgm:pt>
    <dgm:pt modelId="{DCF1AD7D-BA15-46E8-90F9-9A0FD13D144F}" type="pres">
      <dgm:prSet presAssocID="{9FE99389-E70C-42BF-9EF0-01AF078F3037}" presName="spaceBetweenRectangles" presStyleCnt="0"/>
      <dgm:spPr/>
    </dgm:pt>
    <dgm:pt modelId="{F1273BF5-4382-4E6A-A6AE-0ADB1FD53A09}" type="pres">
      <dgm:prSet presAssocID="{EF0E7717-237D-4E99-A5CE-5FEA62606491}" presName="composite" presStyleCnt="0"/>
      <dgm:spPr/>
    </dgm:pt>
    <dgm:pt modelId="{79D39D5B-FC86-4FED-A733-6B4D7F35A844}" type="pres">
      <dgm:prSet presAssocID="{EF0E7717-237D-4E99-A5CE-5FEA62606491}" presName="L1TextContainer" presStyleLbl="revTx" presStyleIdx="3" presStyleCnt="4">
        <dgm:presLayoutVars>
          <dgm:chMax val="1"/>
          <dgm:chPref val="1"/>
          <dgm:bulletEnabled val="1"/>
        </dgm:presLayoutVars>
      </dgm:prSet>
      <dgm:spPr/>
    </dgm:pt>
    <dgm:pt modelId="{F6359051-1BDA-4440-886D-E1E28C2F4D07}" type="pres">
      <dgm:prSet presAssocID="{EF0E7717-237D-4E99-A5CE-5FEA62606491}" presName="L2TextContainerWrapper" presStyleCnt="0">
        <dgm:presLayoutVars>
          <dgm:chMax val="0"/>
          <dgm:chPref val="0"/>
          <dgm:bulletEnabled val="1"/>
        </dgm:presLayoutVars>
      </dgm:prSet>
      <dgm:spPr/>
    </dgm:pt>
    <dgm:pt modelId="{FD282022-3CC4-4908-8D4B-FD50FA5A4278}" type="pres">
      <dgm:prSet presAssocID="{EF0E7717-237D-4E99-A5CE-5FEA62606491}" presName="L2TextContainer" presStyleLbl="bgAcc1" presStyleIdx="3" presStyleCnt="4"/>
      <dgm:spPr/>
    </dgm:pt>
    <dgm:pt modelId="{363D61E7-DA97-4994-8424-F486EEEEFBCA}" type="pres">
      <dgm:prSet presAssocID="{EF0E7717-237D-4E99-A5CE-5FEA62606491}" presName="FlexibleEmptyPlaceHolder" presStyleCnt="0"/>
      <dgm:spPr/>
    </dgm:pt>
    <dgm:pt modelId="{81218F76-9D1B-4B0C-AF06-6E5C3E2D1B3C}" type="pres">
      <dgm:prSet presAssocID="{EF0E7717-237D-4E99-A5CE-5FEA62606491}" presName="ConnectLine" presStyleLbl="sibTrans1D1" presStyleIdx="3" presStyleCnt="4"/>
      <dgm:spPr>
        <a:noFill/>
        <a:ln w="9525" cap="flat" cmpd="sng" algn="ctr">
          <a:solidFill>
            <a:schemeClr val="accent1">
              <a:hueOff val="0"/>
              <a:satOff val="0"/>
              <a:lumOff val="0"/>
              <a:alphaOff val="0"/>
            </a:schemeClr>
          </a:solidFill>
          <a:prstDash val="dash"/>
        </a:ln>
        <a:effectLst/>
      </dgm:spPr>
    </dgm:pt>
    <dgm:pt modelId="{ACA7467B-E924-4C85-AA84-E5BD0A1485D0}" type="pres">
      <dgm:prSet presAssocID="{EF0E7717-237D-4E99-A5CE-5FEA62606491}" presName="ConnectorPoint" presStyleLbl="alignNode1" presStyleIdx="3" presStyleCnt="4"/>
      <dgm:spPr/>
    </dgm:pt>
    <dgm:pt modelId="{461AF651-E5D6-44CB-AA94-2C7E6645B0AF}" type="pres">
      <dgm:prSet presAssocID="{EF0E7717-237D-4E99-A5CE-5FEA62606491}" presName="EmptyPlaceHolder" presStyleCnt="0"/>
      <dgm:spPr/>
    </dgm:pt>
  </dgm:ptLst>
  <dgm:cxnLst>
    <dgm:cxn modelId="{71915201-6F9C-4B20-91A8-5D476674D42D}" type="presOf" srcId="{4282095F-C3B0-4A16-9E57-A01DB1FBA147}" destId="{2F7980B6-9814-4919-A1AB-D9C4D9680B87}" srcOrd="0" destOrd="2" presId="urn:microsoft.com/office/officeart/2016/7/layout/BasicTimeline"/>
    <dgm:cxn modelId="{A9F99801-D9D6-4018-8FFA-D31108EF857C}" srcId="{F377B93A-F6FB-4960-9663-1E15A0435D23}" destId="{87C8C92F-59B4-45F4-A749-5DB6EBFB020E}" srcOrd="0" destOrd="0" parTransId="{91A64E4D-1970-4556-929A-B34D5671EC29}" sibTransId="{9FB4FC03-5255-455F-B61A-F29010C5D24E}"/>
    <dgm:cxn modelId="{78A3A304-0366-41F6-A604-E18CF5C29577}" srcId="{28A94263-7913-4B51-A49B-6A31FDB0CF7E}" destId="{792D7A6E-A5D6-4FEF-B91F-021F60B082DA}" srcOrd="2" destOrd="0" parTransId="{4DF022D0-FF51-4EEB-B50F-56191EB15029}" sibTransId="{95389719-C1F9-407E-AA66-039ED8574A69}"/>
    <dgm:cxn modelId="{F17D0E23-E9D4-48B8-A80E-BE5610A8C401}" srcId="{DFAFDB01-A85C-4743-B96E-FFE9404B05C8}" destId="{61EF0C4F-9A59-4286-8B3E-2D061200E72F}" srcOrd="1" destOrd="0" parTransId="{1EA0C062-EE76-4FE7-BF62-9302CFC2089F}" sibTransId="{79742507-A2B0-487E-812F-4D04BC17207F}"/>
    <dgm:cxn modelId="{4F136223-86FD-41CA-B874-98AE7AD9983C}" srcId="{DFAFDB01-A85C-4743-B96E-FFE9404B05C8}" destId="{D6BA04BE-49AB-4F65-961E-580D749054A2}" srcOrd="2" destOrd="0" parTransId="{BF2EF857-C462-49E8-ABC5-02AF7D2B6820}" sibTransId="{2608CD10-CADF-4554-9300-76FE451D356E}"/>
    <dgm:cxn modelId="{8B87232B-4604-406C-9D63-9B38C2275B7D}" type="presOf" srcId="{1A3AA06C-8B30-418B-A50A-7C07612604B2}" destId="{689BD2CA-C3DD-4928-A927-61BB67613528}" srcOrd="0" destOrd="0" presId="urn:microsoft.com/office/officeart/2016/7/layout/BasicTimeline"/>
    <dgm:cxn modelId="{3BE41638-154F-4CB5-ACA1-105A5FCACB69}" type="presOf" srcId="{792D7A6E-A5D6-4FEF-B91F-021F60B082DA}" destId="{3D9031A4-2AEE-43D7-9EA3-532F1047C804}" srcOrd="0" destOrd="2" presId="urn:microsoft.com/office/officeart/2016/7/layout/BasicTimeline"/>
    <dgm:cxn modelId="{32779342-F10B-475E-9880-675976E4C747}" type="presOf" srcId="{61EF0C4F-9A59-4286-8B3E-2D061200E72F}" destId="{EBD3F731-95DA-4CE0-8E0E-48CAE938CBC7}" srcOrd="0" destOrd="1" presId="urn:microsoft.com/office/officeart/2016/7/layout/BasicTimeline"/>
    <dgm:cxn modelId="{89EEEB66-21D0-4EDE-AAA2-362605247D77}" srcId="{1A3AA06C-8B30-418B-A50A-7C07612604B2}" destId="{EF0E7717-237D-4E99-A5CE-5FEA62606491}" srcOrd="3" destOrd="0" parTransId="{FF3B07F8-775C-4163-9687-75BB7BE9BBCD}" sibTransId="{E8DEA086-FFE5-461B-89C6-15D2212D91B0}"/>
    <dgm:cxn modelId="{F9CBEF48-4E20-4964-9A64-5CD0CA63602E}" type="presOf" srcId="{37705F77-7E3E-4429-AC73-7F39F64C360A}" destId="{FD282022-3CC4-4908-8D4B-FD50FA5A4278}" srcOrd="0" destOrd="0" presId="urn:microsoft.com/office/officeart/2016/7/layout/BasicTimeline"/>
    <dgm:cxn modelId="{39F6A16B-E7BF-463D-BA81-B4B3909BE12E}" srcId="{1A3AA06C-8B30-418B-A50A-7C07612604B2}" destId="{F377B93A-F6FB-4960-9663-1E15A0435D23}" srcOrd="0" destOrd="0" parTransId="{033BB3AC-BC7C-4854-80C7-945A7A018837}" sibTransId="{6AF06FCB-A528-43F1-B402-0335B72B7D65}"/>
    <dgm:cxn modelId="{A8C4F94B-C094-48CF-AFCB-AC99B53ECD38}" type="presOf" srcId="{EF0E7717-237D-4E99-A5CE-5FEA62606491}" destId="{79D39D5B-FC86-4FED-A733-6B4D7F35A844}" srcOrd="0" destOrd="0" presId="urn:microsoft.com/office/officeart/2016/7/layout/BasicTimeline"/>
    <dgm:cxn modelId="{183B8F6E-75BC-4391-85BC-77481F06245B}" type="presOf" srcId="{87C8C92F-59B4-45F4-A749-5DB6EBFB020E}" destId="{2F7980B6-9814-4919-A1AB-D9C4D9680B87}" srcOrd="0" destOrd="0" presId="urn:microsoft.com/office/officeart/2016/7/layout/BasicTimeline"/>
    <dgm:cxn modelId="{45307671-D294-4F5F-BCF4-BA14F34BFE52}" type="presOf" srcId="{3E830DB7-24E8-41C1-A663-4247F0338414}" destId="{3D9031A4-2AEE-43D7-9EA3-532F1047C804}" srcOrd="0" destOrd="1" presId="urn:microsoft.com/office/officeart/2016/7/layout/BasicTimeline"/>
    <dgm:cxn modelId="{31CA1579-3536-4BB4-BD16-2A6BBEA4DE33}" type="presOf" srcId="{F206606B-705C-4F31-B64C-7F0D130E13B0}" destId="{EBD3F731-95DA-4CE0-8E0E-48CAE938CBC7}" srcOrd="0" destOrd="0" presId="urn:microsoft.com/office/officeart/2016/7/layout/BasicTimeline"/>
    <dgm:cxn modelId="{62A1617B-86CD-442B-A13E-86D8852903B8}" type="presOf" srcId="{DFAFDB01-A85C-4743-B96E-FFE9404B05C8}" destId="{AF7AC55D-43A6-42E2-A38A-7337FC1936A8}" srcOrd="0" destOrd="0" presId="urn:microsoft.com/office/officeart/2016/7/layout/BasicTimeline"/>
    <dgm:cxn modelId="{B88FF48F-3DCD-48B6-A154-F1053C6314EF}" type="presOf" srcId="{F377B93A-F6FB-4960-9663-1E15A0435D23}" destId="{B7007899-8867-484A-AC58-45F1E83C0F3D}" srcOrd="0" destOrd="0" presId="urn:microsoft.com/office/officeart/2016/7/layout/BasicTimeline"/>
    <dgm:cxn modelId="{41426C9E-897F-4507-8C68-06DA2742C473}" srcId="{1A3AA06C-8B30-418B-A50A-7C07612604B2}" destId="{DFAFDB01-A85C-4743-B96E-FFE9404B05C8}" srcOrd="2" destOrd="0" parTransId="{0E8FA1ED-0018-44A7-B2C5-CA61EA97D603}" sibTransId="{9FE99389-E70C-42BF-9EF0-01AF078F3037}"/>
    <dgm:cxn modelId="{5E72929E-F8BA-413A-8607-6232697794CF}" srcId="{DFAFDB01-A85C-4743-B96E-FFE9404B05C8}" destId="{F206606B-705C-4F31-B64C-7F0D130E13B0}" srcOrd="0" destOrd="0" parTransId="{424E31BA-0315-4FC0-89F6-6EE959F9731B}" sibTransId="{114840AD-AA5A-4C5D-94AD-A7C914B7CC06}"/>
    <dgm:cxn modelId="{C08FDCAC-12EB-4115-A377-95F2958FEEB4}" srcId="{F377B93A-F6FB-4960-9663-1E15A0435D23}" destId="{A2F12092-DDD7-4E86-8983-0894B55B85E9}" srcOrd="1" destOrd="0" parTransId="{B5877E6E-33B2-4060-91EE-0271EB684CCA}" sibTransId="{D1E010ED-4937-4A00-82A0-635CA06DBD6B}"/>
    <dgm:cxn modelId="{C9A5F0B0-87EA-430D-B011-F1F0216FAE11}" srcId="{EF0E7717-237D-4E99-A5CE-5FEA62606491}" destId="{37705F77-7E3E-4429-AC73-7F39F64C360A}" srcOrd="0" destOrd="0" parTransId="{DCFB208F-45D5-4105-B903-C34B543044B0}" sibTransId="{9B44690D-B8E5-40E1-B46F-D85605F14368}"/>
    <dgm:cxn modelId="{EA2C6AB7-9D9A-4926-B3B1-EF31F4BD83E9}" type="presOf" srcId="{A2F12092-DDD7-4E86-8983-0894B55B85E9}" destId="{2F7980B6-9814-4919-A1AB-D9C4D9680B87}" srcOrd="0" destOrd="1" presId="urn:microsoft.com/office/officeart/2016/7/layout/BasicTimeline"/>
    <dgm:cxn modelId="{9929AAB9-5340-496B-82B5-03BDF0CDF76C}" type="presOf" srcId="{B2569FD5-1BC8-4087-8C1C-75282162A937}" destId="{FD282022-3CC4-4908-8D4B-FD50FA5A4278}" srcOrd="0" destOrd="1" presId="urn:microsoft.com/office/officeart/2016/7/layout/BasicTimeline"/>
    <dgm:cxn modelId="{0291E0BA-68BF-4662-864A-89B061614C98}" srcId="{EF0E7717-237D-4E99-A5CE-5FEA62606491}" destId="{B2569FD5-1BC8-4087-8C1C-75282162A937}" srcOrd="1" destOrd="0" parTransId="{71D58EFD-87A7-4330-9A36-3945FBE2C3BA}" sibTransId="{6D4B29E1-C472-42BD-A777-23E516722F2C}"/>
    <dgm:cxn modelId="{00C527BC-6E3B-4679-8AC2-CAB0CD6C816B}" type="presOf" srcId="{7451E9CB-DBBB-476F-B79F-356F14122C18}" destId="{3D9031A4-2AEE-43D7-9EA3-532F1047C804}" srcOrd="0" destOrd="0" presId="urn:microsoft.com/office/officeart/2016/7/layout/BasicTimeline"/>
    <dgm:cxn modelId="{A0DA3FBF-846A-4192-B2E4-26991407B200}" srcId="{28A94263-7913-4B51-A49B-6A31FDB0CF7E}" destId="{7451E9CB-DBBB-476F-B79F-356F14122C18}" srcOrd="0" destOrd="0" parTransId="{5ABE7658-81BB-470C-9CF1-5F7912363CAA}" sibTransId="{114EB8F4-2CE3-4CF5-B484-6682175C3F0A}"/>
    <dgm:cxn modelId="{9A9572CC-3FEB-4D64-9152-3B31B2EF56DB}" srcId="{F377B93A-F6FB-4960-9663-1E15A0435D23}" destId="{4282095F-C3B0-4A16-9E57-A01DB1FBA147}" srcOrd="2" destOrd="0" parTransId="{A2526BA3-B127-4448-93F1-FA4CC3D6E369}" sibTransId="{18F31182-9454-45CE-A199-098859B5BE5C}"/>
    <dgm:cxn modelId="{12FDAADD-6DEE-4977-B16E-BC0467CDF3C1}" srcId="{28A94263-7913-4B51-A49B-6A31FDB0CF7E}" destId="{3E830DB7-24E8-41C1-A663-4247F0338414}" srcOrd="1" destOrd="0" parTransId="{52ED88D1-9012-4140-89B4-13DC5A18BBCC}" sibTransId="{4BC0AE66-2BD6-4444-8013-CB698F5C0312}"/>
    <dgm:cxn modelId="{B01322EE-86E9-4BAE-84AC-8BB23DE04EF4}" type="presOf" srcId="{28A94263-7913-4B51-A49B-6A31FDB0CF7E}" destId="{12099517-7A76-49E4-8D0A-C8D77878AA9E}" srcOrd="0" destOrd="0" presId="urn:microsoft.com/office/officeart/2016/7/layout/BasicTimeline"/>
    <dgm:cxn modelId="{FA849FEF-A5B0-4970-906E-13F8D52C69F7}" type="presOf" srcId="{D6BA04BE-49AB-4F65-961E-580D749054A2}" destId="{EBD3F731-95DA-4CE0-8E0E-48CAE938CBC7}" srcOrd="0" destOrd="2" presId="urn:microsoft.com/office/officeart/2016/7/layout/BasicTimeline"/>
    <dgm:cxn modelId="{DBDD60FD-4CB1-4E27-8C55-AF5BD77604A2}" srcId="{1A3AA06C-8B30-418B-A50A-7C07612604B2}" destId="{28A94263-7913-4B51-A49B-6A31FDB0CF7E}" srcOrd="1" destOrd="0" parTransId="{E9D3ABC8-561C-4F7A-BA42-F34F7B260517}" sibTransId="{3B18CF7A-9B3F-44C6-BE83-FF9371DFCB0A}"/>
    <dgm:cxn modelId="{D0CCF50D-797A-4072-80EA-F762098DF2C7}" type="presParOf" srcId="{689BD2CA-C3DD-4928-A927-61BB67613528}" destId="{0755907C-ADA6-4F89-B056-63B59437B2E0}" srcOrd="0" destOrd="0" presId="urn:microsoft.com/office/officeart/2016/7/layout/BasicTimeline"/>
    <dgm:cxn modelId="{2B495CF6-A25C-418E-AE87-55A629B15849}" type="presParOf" srcId="{689BD2CA-C3DD-4928-A927-61BB67613528}" destId="{34BAEA7D-85BA-4782-A68C-4A1C41CF8E65}" srcOrd="1" destOrd="0" presId="urn:microsoft.com/office/officeart/2016/7/layout/BasicTimeline"/>
    <dgm:cxn modelId="{09630312-3DCF-4331-9822-3D12101E9A79}" type="presParOf" srcId="{34BAEA7D-85BA-4782-A68C-4A1C41CF8E65}" destId="{B7076554-F1F2-4AA4-A9FE-058CA664EDC5}" srcOrd="0" destOrd="0" presId="urn:microsoft.com/office/officeart/2016/7/layout/BasicTimeline"/>
    <dgm:cxn modelId="{7EC1F8DC-ED30-4815-8A2F-E8A9ECCB7570}" type="presParOf" srcId="{B7076554-F1F2-4AA4-A9FE-058CA664EDC5}" destId="{B7007899-8867-484A-AC58-45F1E83C0F3D}" srcOrd="0" destOrd="0" presId="urn:microsoft.com/office/officeart/2016/7/layout/BasicTimeline"/>
    <dgm:cxn modelId="{7A39D412-F5A3-41C6-8DAD-221285B74D49}" type="presParOf" srcId="{B7076554-F1F2-4AA4-A9FE-058CA664EDC5}" destId="{4B30D353-A7F1-408D-87AE-42237610B8AC}" srcOrd="1" destOrd="0" presId="urn:microsoft.com/office/officeart/2016/7/layout/BasicTimeline"/>
    <dgm:cxn modelId="{CA33415D-2C2E-4B93-9C55-86E20CE78D94}" type="presParOf" srcId="{4B30D353-A7F1-408D-87AE-42237610B8AC}" destId="{2F7980B6-9814-4919-A1AB-D9C4D9680B87}" srcOrd="0" destOrd="0" presId="urn:microsoft.com/office/officeart/2016/7/layout/BasicTimeline"/>
    <dgm:cxn modelId="{BC3AD7D7-D0D7-4CD4-81D4-104D3A97BFA5}" type="presParOf" srcId="{4B30D353-A7F1-408D-87AE-42237610B8AC}" destId="{69FF7751-299E-455A-97FF-73CCDD64A545}" srcOrd="1" destOrd="0" presId="urn:microsoft.com/office/officeart/2016/7/layout/BasicTimeline"/>
    <dgm:cxn modelId="{0A7B0EC6-18C4-49B5-908B-58DFB1B34D59}" type="presParOf" srcId="{B7076554-F1F2-4AA4-A9FE-058CA664EDC5}" destId="{9FC0BF9F-3A28-45E7-AC1C-E2152B9908DD}" srcOrd="2" destOrd="0" presId="urn:microsoft.com/office/officeart/2016/7/layout/BasicTimeline"/>
    <dgm:cxn modelId="{AB7A5FB5-416E-435F-B718-7EDFB524FF4B}" type="presParOf" srcId="{B7076554-F1F2-4AA4-A9FE-058CA664EDC5}" destId="{CB25BD9A-301C-47A4-9D23-885E94C24C16}" srcOrd="3" destOrd="0" presId="urn:microsoft.com/office/officeart/2016/7/layout/BasicTimeline"/>
    <dgm:cxn modelId="{F76CB63F-6863-4962-86EC-08B950ECE2F8}" type="presParOf" srcId="{B7076554-F1F2-4AA4-A9FE-058CA664EDC5}" destId="{C617921F-B691-46D0-A6FC-98C518B0EB45}" srcOrd="4" destOrd="0" presId="urn:microsoft.com/office/officeart/2016/7/layout/BasicTimeline"/>
    <dgm:cxn modelId="{F42D5197-2BA0-41EC-94AD-C8607A209E7D}" type="presParOf" srcId="{34BAEA7D-85BA-4782-A68C-4A1C41CF8E65}" destId="{DF5A78F1-C03D-4DCE-9FCF-99999627078C}" srcOrd="1" destOrd="0" presId="urn:microsoft.com/office/officeart/2016/7/layout/BasicTimeline"/>
    <dgm:cxn modelId="{C05CC1ED-52DB-47D8-890D-8A5F0F080B1A}" type="presParOf" srcId="{34BAEA7D-85BA-4782-A68C-4A1C41CF8E65}" destId="{4C2F092B-57D3-4D11-B627-D1447A112987}" srcOrd="2" destOrd="0" presId="urn:microsoft.com/office/officeart/2016/7/layout/BasicTimeline"/>
    <dgm:cxn modelId="{B19A94A9-975A-4C7B-BF37-D953C10A25F0}" type="presParOf" srcId="{4C2F092B-57D3-4D11-B627-D1447A112987}" destId="{12099517-7A76-49E4-8D0A-C8D77878AA9E}" srcOrd="0" destOrd="0" presId="urn:microsoft.com/office/officeart/2016/7/layout/BasicTimeline"/>
    <dgm:cxn modelId="{EB2AE637-6422-456C-80E7-FAF51D5277DE}" type="presParOf" srcId="{4C2F092B-57D3-4D11-B627-D1447A112987}" destId="{75531A24-9541-4BD2-B25B-70E5E34DD95B}" srcOrd="1" destOrd="0" presId="urn:microsoft.com/office/officeart/2016/7/layout/BasicTimeline"/>
    <dgm:cxn modelId="{8A5AE0FB-969C-4452-B26E-D46BA5B71BB8}" type="presParOf" srcId="{75531A24-9541-4BD2-B25B-70E5E34DD95B}" destId="{3D9031A4-2AEE-43D7-9EA3-532F1047C804}" srcOrd="0" destOrd="0" presId="urn:microsoft.com/office/officeart/2016/7/layout/BasicTimeline"/>
    <dgm:cxn modelId="{C87E3D5C-17EF-4A56-9079-53506F5006E7}" type="presParOf" srcId="{75531A24-9541-4BD2-B25B-70E5E34DD95B}" destId="{40441F72-6D4D-4537-9D13-D9E230B6B336}" srcOrd="1" destOrd="0" presId="urn:microsoft.com/office/officeart/2016/7/layout/BasicTimeline"/>
    <dgm:cxn modelId="{2D4C47B7-49D0-4ABD-B754-9F5067F1FB7E}" type="presParOf" srcId="{4C2F092B-57D3-4D11-B627-D1447A112987}" destId="{11D0183E-4A15-4DD2-8DCE-07C6C6F0ADE3}" srcOrd="2" destOrd="0" presId="urn:microsoft.com/office/officeart/2016/7/layout/BasicTimeline"/>
    <dgm:cxn modelId="{7EF094C6-50A4-4D93-804E-B37084A2A48C}" type="presParOf" srcId="{4C2F092B-57D3-4D11-B627-D1447A112987}" destId="{25707CB2-65BF-486F-8123-8D258649C08E}" srcOrd="3" destOrd="0" presId="urn:microsoft.com/office/officeart/2016/7/layout/BasicTimeline"/>
    <dgm:cxn modelId="{01414784-DD77-42A0-A0D2-ED9879E17DFA}" type="presParOf" srcId="{4C2F092B-57D3-4D11-B627-D1447A112987}" destId="{5B470617-C9B6-41C7-8531-19254090ABF4}" srcOrd="4" destOrd="0" presId="urn:microsoft.com/office/officeart/2016/7/layout/BasicTimeline"/>
    <dgm:cxn modelId="{650E7D58-4D16-437D-9F6A-AA9CF18CAA4F}" type="presParOf" srcId="{34BAEA7D-85BA-4782-A68C-4A1C41CF8E65}" destId="{E63A07EB-AFBF-470F-95D2-96115AE13F4B}" srcOrd="3" destOrd="0" presId="urn:microsoft.com/office/officeart/2016/7/layout/BasicTimeline"/>
    <dgm:cxn modelId="{47B2F7C0-6EDC-4D6A-9627-43D49F828CB6}" type="presParOf" srcId="{34BAEA7D-85BA-4782-A68C-4A1C41CF8E65}" destId="{5EE3BDA2-0AF5-49AC-A702-743E1B84D0E2}" srcOrd="4" destOrd="0" presId="urn:microsoft.com/office/officeart/2016/7/layout/BasicTimeline"/>
    <dgm:cxn modelId="{365D2824-459C-44A0-9A4B-A19D83FD01CF}" type="presParOf" srcId="{5EE3BDA2-0AF5-49AC-A702-743E1B84D0E2}" destId="{AF7AC55D-43A6-42E2-A38A-7337FC1936A8}" srcOrd="0" destOrd="0" presId="urn:microsoft.com/office/officeart/2016/7/layout/BasicTimeline"/>
    <dgm:cxn modelId="{79208582-F7F1-4496-BBB6-B05F9A674822}" type="presParOf" srcId="{5EE3BDA2-0AF5-49AC-A702-743E1B84D0E2}" destId="{7F7A2E0B-4384-4527-B93E-5091256DD075}" srcOrd="1" destOrd="0" presId="urn:microsoft.com/office/officeart/2016/7/layout/BasicTimeline"/>
    <dgm:cxn modelId="{88CD3125-89FF-4B16-89D0-7A5DDC0FA63E}" type="presParOf" srcId="{7F7A2E0B-4384-4527-B93E-5091256DD075}" destId="{EBD3F731-95DA-4CE0-8E0E-48CAE938CBC7}" srcOrd="0" destOrd="0" presId="urn:microsoft.com/office/officeart/2016/7/layout/BasicTimeline"/>
    <dgm:cxn modelId="{F1649F88-50C3-499E-8AAD-AC48851BB14B}" type="presParOf" srcId="{7F7A2E0B-4384-4527-B93E-5091256DD075}" destId="{AAE6405B-98E4-4074-AF84-0B7541ABB493}" srcOrd="1" destOrd="0" presId="urn:microsoft.com/office/officeart/2016/7/layout/BasicTimeline"/>
    <dgm:cxn modelId="{F8E61B9A-EE5E-4042-BE7E-C9B06EF8B97D}" type="presParOf" srcId="{5EE3BDA2-0AF5-49AC-A702-743E1B84D0E2}" destId="{F142E29D-91AA-4494-AD95-0AF3CA01DDF0}" srcOrd="2" destOrd="0" presId="urn:microsoft.com/office/officeart/2016/7/layout/BasicTimeline"/>
    <dgm:cxn modelId="{94380AAA-3CBE-44C1-BF60-F204345BC105}" type="presParOf" srcId="{5EE3BDA2-0AF5-49AC-A702-743E1B84D0E2}" destId="{F6072908-A97A-465B-8451-325EE9162492}" srcOrd="3" destOrd="0" presId="urn:microsoft.com/office/officeart/2016/7/layout/BasicTimeline"/>
    <dgm:cxn modelId="{CFD0002B-74B3-4DDC-B924-C28CAECFC289}" type="presParOf" srcId="{5EE3BDA2-0AF5-49AC-A702-743E1B84D0E2}" destId="{DD45F7B8-7EC2-4307-90BB-77C23CC9F487}" srcOrd="4" destOrd="0" presId="urn:microsoft.com/office/officeart/2016/7/layout/BasicTimeline"/>
    <dgm:cxn modelId="{A3319BA0-A987-474B-B24D-675CBFE4A218}" type="presParOf" srcId="{34BAEA7D-85BA-4782-A68C-4A1C41CF8E65}" destId="{DCF1AD7D-BA15-46E8-90F9-9A0FD13D144F}" srcOrd="5" destOrd="0" presId="urn:microsoft.com/office/officeart/2016/7/layout/BasicTimeline"/>
    <dgm:cxn modelId="{A72133AF-A4C5-4A1F-B7D6-2EDFD6FB2473}" type="presParOf" srcId="{34BAEA7D-85BA-4782-A68C-4A1C41CF8E65}" destId="{F1273BF5-4382-4E6A-A6AE-0ADB1FD53A09}" srcOrd="6" destOrd="0" presId="urn:microsoft.com/office/officeart/2016/7/layout/BasicTimeline"/>
    <dgm:cxn modelId="{F7E0D00C-02DE-4F86-8C9E-C4F29C772CC2}" type="presParOf" srcId="{F1273BF5-4382-4E6A-A6AE-0ADB1FD53A09}" destId="{79D39D5B-FC86-4FED-A733-6B4D7F35A844}" srcOrd="0" destOrd="0" presId="urn:microsoft.com/office/officeart/2016/7/layout/BasicTimeline"/>
    <dgm:cxn modelId="{C290DF66-B103-458A-9266-D5E0B15E4645}" type="presParOf" srcId="{F1273BF5-4382-4E6A-A6AE-0ADB1FD53A09}" destId="{F6359051-1BDA-4440-886D-E1E28C2F4D07}" srcOrd="1" destOrd="0" presId="urn:microsoft.com/office/officeart/2016/7/layout/BasicTimeline"/>
    <dgm:cxn modelId="{AFAAEBAD-71E4-4F55-A7E0-36B521D350C4}" type="presParOf" srcId="{F6359051-1BDA-4440-886D-E1E28C2F4D07}" destId="{FD282022-3CC4-4908-8D4B-FD50FA5A4278}" srcOrd="0" destOrd="0" presId="urn:microsoft.com/office/officeart/2016/7/layout/BasicTimeline"/>
    <dgm:cxn modelId="{213B5B61-1B56-4AD2-96E0-B0BD4C9BC0CF}" type="presParOf" srcId="{F6359051-1BDA-4440-886D-E1E28C2F4D07}" destId="{363D61E7-DA97-4994-8424-F486EEEEFBCA}" srcOrd="1" destOrd="0" presId="urn:microsoft.com/office/officeart/2016/7/layout/BasicTimeline"/>
    <dgm:cxn modelId="{4D2CFD6F-ED5B-404E-9473-2597BEE2E8C5}" type="presParOf" srcId="{F1273BF5-4382-4E6A-A6AE-0ADB1FD53A09}" destId="{81218F76-9D1B-4B0C-AF06-6E5C3E2D1B3C}" srcOrd="2" destOrd="0" presId="urn:microsoft.com/office/officeart/2016/7/layout/BasicTimeline"/>
    <dgm:cxn modelId="{40C59727-AA4E-4996-8F4E-2669510B3D81}" type="presParOf" srcId="{F1273BF5-4382-4E6A-A6AE-0ADB1FD53A09}" destId="{ACA7467B-E924-4C85-AA84-E5BD0A1485D0}" srcOrd="3" destOrd="0" presId="urn:microsoft.com/office/officeart/2016/7/layout/BasicTimeline"/>
    <dgm:cxn modelId="{863154A8-4A20-4167-9FD3-09CEF8A1EFEB}" type="presParOf" srcId="{F1273BF5-4382-4E6A-A6AE-0ADB1FD53A09}" destId="{461AF651-E5D6-44CB-AA94-2C7E6645B0AF}"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7F931-E5D4-407F-A678-78E184CB51AD}">
      <dsp:nvSpPr>
        <dsp:cNvPr id="0" name=""/>
        <dsp:cNvSpPr/>
      </dsp:nvSpPr>
      <dsp:spPr>
        <a:xfrm>
          <a:off x="0" y="1543"/>
          <a:ext cx="7107011" cy="78224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EEECAB-2871-44FC-A0FF-D5F05752CBFD}">
      <dsp:nvSpPr>
        <dsp:cNvPr id="0" name=""/>
        <dsp:cNvSpPr/>
      </dsp:nvSpPr>
      <dsp:spPr>
        <a:xfrm>
          <a:off x="236629" y="177548"/>
          <a:ext cx="430235" cy="4302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7B689-B30E-4C9F-9D07-1DE0E5F8B206}">
      <dsp:nvSpPr>
        <dsp:cNvPr id="0" name=""/>
        <dsp:cNvSpPr/>
      </dsp:nvSpPr>
      <dsp:spPr>
        <a:xfrm>
          <a:off x="903494" y="1543"/>
          <a:ext cx="6203516" cy="782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88" tIns="82788" rIns="82788" bIns="82788" numCol="1" spcCol="1270" anchor="ctr" anchorCtr="0">
          <a:noAutofit/>
        </a:bodyPr>
        <a:lstStyle/>
        <a:p>
          <a:pPr marL="0" lvl="0" indent="0" algn="l" defTabSz="800100">
            <a:lnSpc>
              <a:spcPct val="100000"/>
            </a:lnSpc>
            <a:spcBef>
              <a:spcPct val="0"/>
            </a:spcBef>
            <a:spcAft>
              <a:spcPct val="35000"/>
            </a:spcAft>
            <a:buNone/>
          </a:pPr>
          <a:r>
            <a:rPr lang="da-DK" sz="1800" kern="1200">
              <a:solidFill>
                <a:srgbClr val="002060"/>
              </a:solidFill>
            </a:rPr>
            <a:t>6 APN-sygeplejersker – uddannet i 2021 og 2023</a:t>
          </a:r>
          <a:endParaRPr lang="en-US" sz="1800" kern="1200">
            <a:solidFill>
              <a:srgbClr val="002060"/>
            </a:solidFill>
          </a:endParaRPr>
        </a:p>
      </dsp:txBody>
      <dsp:txXfrm>
        <a:off x="903494" y="1543"/>
        <a:ext cx="6203516" cy="782246"/>
      </dsp:txXfrm>
    </dsp:sp>
    <dsp:sp modelId="{F6A08736-D2CC-433E-AF13-A705680445B2}">
      <dsp:nvSpPr>
        <dsp:cNvPr id="0" name=""/>
        <dsp:cNvSpPr/>
      </dsp:nvSpPr>
      <dsp:spPr>
        <a:xfrm>
          <a:off x="0" y="979351"/>
          <a:ext cx="7107011" cy="78224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1978DE-00DB-4DE0-87E3-BF40EF0DCC79}">
      <dsp:nvSpPr>
        <dsp:cNvPr id="0" name=""/>
        <dsp:cNvSpPr/>
      </dsp:nvSpPr>
      <dsp:spPr>
        <a:xfrm>
          <a:off x="236629" y="1155356"/>
          <a:ext cx="430235" cy="4302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917450-DED3-445B-A9AD-9F9E4E757F0B}">
      <dsp:nvSpPr>
        <dsp:cNvPr id="0" name=""/>
        <dsp:cNvSpPr/>
      </dsp:nvSpPr>
      <dsp:spPr>
        <a:xfrm>
          <a:off x="903494" y="979351"/>
          <a:ext cx="6203516" cy="782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88" tIns="82788" rIns="82788" bIns="82788" numCol="1" spcCol="1270" anchor="ctr" anchorCtr="0">
          <a:noAutofit/>
        </a:bodyPr>
        <a:lstStyle/>
        <a:p>
          <a:pPr marL="0" lvl="0" indent="0" algn="l" defTabSz="800100">
            <a:lnSpc>
              <a:spcPct val="100000"/>
            </a:lnSpc>
            <a:spcBef>
              <a:spcPct val="0"/>
            </a:spcBef>
            <a:spcAft>
              <a:spcPct val="35000"/>
            </a:spcAft>
            <a:buNone/>
          </a:pPr>
          <a:r>
            <a:rPr lang="da-DK" sz="1800" kern="1200">
              <a:solidFill>
                <a:srgbClr val="002060"/>
              </a:solidFill>
            </a:rPr>
            <a:t>Erfaring som sygeplejerske mellem 5-19 år</a:t>
          </a:r>
          <a:r>
            <a:rPr lang="en-US" sz="1800" kern="1200">
              <a:solidFill>
                <a:srgbClr val="002060"/>
              </a:solidFill>
            </a:rPr>
            <a:t> </a:t>
          </a:r>
        </a:p>
      </dsp:txBody>
      <dsp:txXfrm>
        <a:off x="903494" y="979351"/>
        <a:ext cx="6203516" cy="782246"/>
      </dsp:txXfrm>
    </dsp:sp>
    <dsp:sp modelId="{53F1E3E1-63B5-4E23-BE28-D86A9D926126}">
      <dsp:nvSpPr>
        <dsp:cNvPr id="0" name=""/>
        <dsp:cNvSpPr/>
      </dsp:nvSpPr>
      <dsp:spPr>
        <a:xfrm>
          <a:off x="0" y="1907071"/>
          <a:ext cx="7107011" cy="78224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9CA855-E992-4A37-A083-8388487F1A07}">
      <dsp:nvSpPr>
        <dsp:cNvPr id="0" name=""/>
        <dsp:cNvSpPr/>
      </dsp:nvSpPr>
      <dsp:spPr>
        <a:xfrm>
          <a:off x="236629" y="2133164"/>
          <a:ext cx="430235" cy="4302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B0C951-3ADB-40DE-AF10-57C89C457276}">
      <dsp:nvSpPr>
        <dsp:cNvPr id="0" name=""/>
        <dsp:cNvSpPr/>
      </dsp:nvSpPr>
      <dsp:spPr>
        <a:xfrm>
          <a:off x="903494" y="1957158"/>
          <a:ext cx="6203516" cy="782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88" tIns="82788" rIns="82788" bIns="82788" numCol="1" spcCol="1270" anchor="ctr" anchorCtr="0">
          <a:noAutofit/>
        </a:bodyPr>
        <a:lstStyle/>
        <a:p>
          <a:pPr marL="0" lvl="0" indent="0" algn="l" defTabSz="800100">
            <a:lnSpc>
              <a:spcPct val="100000"/>
            </a:lnSpc>
            <a:spcBef>
              <a:spcPct val="0"/>
            </a:spcBef>
            <a:spcAft>
              <a:spcPct val="35000"/>
            </a:spcAft>
            <a:buNone/>
          </a:pPr>
          <a:r>
            <a:rPr lang="da-DK" sz="1800" kern="1200">
              <a:solidFill>
                <a:srgbClr val="002060"/>
              </a:solidFill>
            </a:rPr>
            <a:t>Bred erfaring fra kommune, akut modtageafsnit, medicinsk sengeafsnit, onkologisk sengeafsnit og hospice </a:t>
          </a:r>
          <a:endParaRPr lang="en-US" sz="1800" kern="1200">
            <a:solidFill>
              <a:srgbClr val="002060"/>
            </a:solidFill>
          </a:endParaRPr>
        </a:p>
      </dsp:txBody>
      <dsp:txXfrm>
        <a:off x="903494" y="1957158"/>
        <a:ext cx="6203516" cy="782246"/>
      </dsp:txXfrm>
    </dsp:sp>
    <dsp:sp modelId="{37601326-B158-4645-A1EB-2740EB3B2CFF}">
      <dsp:nvSpPr>
        <dsp:cNvPr id="0" name=""/>
        <dsp:cNvSpPr/>
      </dsp:nvSpPr>
      <dsp:spPr>
        <a:xfrm>
          <a:off x="0" y="2936507"/>
          <a:ext cx="7107011" cy="78224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3C663D-15F7-4615-8617-DE82A06122A9}">
      <dsp:nvSpPr>
        <dsp:cNvPr id="0" name=""/>
        <dsp:cNvSpPr/>
      </dsp:nvSpPr>
      <dsp:spPr>
        <a:xfrm>
          <a:off x="236629" y="3110971"/>
          <a:ext cx="430235" cy="4302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32EF3B-1BA1-43A4-AC05-AF02C44E4833}">
      <dsp:nvSpPr>
        <dsp:cNvPr id="0" name=""/>
        <dsp:cNvSpPr/>
      </dsp:nvSpPr>
      <dsp:spPr>
        <a:xfrm>
          <a:off x="903494" y="2934966"/>
          <a:ext cx="6203516" cy="782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88" tIns="82788" rIns="82788" bIns="82788" numCol="1" spcCol="1270" anchor="ctr" anchorCtr="0">
          <a:noAutofit/>
        </a:bodyPr>
        <a:lstStyle/>
        <a:p>
          <a:pPr marL="0" lvl="0" indent="0" algn="l" defTabSz="800100">
            <a:lnSpc>
              <a:spcPct val="100000"/>
            </a:lnSpc>
            <a:spcBef>
              <a:spcPct val="0"/>
            </a:spcBef>
            <a:spcAft>
              <a:spcPct val="35000"/>
            </a:spcAft>
            <a:buNone/>
          </a:pPr>
          <a:r>
            <a:rPr lang="da-DK" sz="1800" kern="1200">
              <a:solidFill>
                <a:srgbClr val="002060"/>
              </a:solidFill>
            </a:rPr>
            <a:t>Selvtilrettelæggende ift. opgaver </a:t>
          </a:r>
          <a:endParaRPr lang="en-US" sz="1800" kern="1200">
            <a:solidFill>
              <a:srgbClr val="002060"/>
            </a:solidFill>
          </a:endParaRPr>
        </a:p>
      </dsp:txBody>
      <dsp:txXfrm>
        <a:off x="903494" y="2934966"/>
        <a:ext cx="6203516" cy="782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BEB56-8A3D-44B9-9A07-A5579D42CB94}">
      <dsp:nvSpPr>
        <dsp:cNvPr id="0" name=""/>
        <dsp:cNvSpPr/>
      </dsp:nvSpPr>
      <dsp:spPr>
        <a:xfrm>
          <a:off x="1865718" y="1201514"/>
          <a:ext cx="2520806" cy="2520806"/>
        </a:xfrm>
        <a:prstGeom prst="ellipse">
          <a:avLst/>
        </a:prstGeom>
        <a:solidFill>
          <a:schemeClr val="tx2">
            <a:lumMod val="90000"/>
          </a:schemeClr>
        </a:solidFill>
        <a:ln w="25400" cap="flat" cmpd="sng" algn="ctr">
          <a:solidFill>
            <a:srgbClr val="FFFCF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a-DK" sz="1600" kern="1200">
              <a:solidFill>
                <a:srgbClr val="002060"/>
              </a:solidFill>
              <a:latin typeface="Arial"/>
              <a:ea typeface="+mn-ea"/>
              <a:cs typeface="+mn-cs"/>
            </a:rPr>
            <a:t>Sundheds-</a:t>
          </a:r>
        </a:p>
        <a:p>
          <a:pPr marL="0" lvl="0" indent="0" algn="ctr" defTabSz="622300">
            <a:lnSpc>
              <a:spcPct val="90000"/>
            </a:lnSpc>
            <a:spcBef>
              <a:spcPct val="0"/>
            </a:spcBef>
            <a:spcAft>
              <a:spcPct val="35000"/>
            </a:spcAft>
            <a:buNone/>
          </a:pPr>
          <a:r>
            <a:rPr lang="da-DK" sz="1600" kern="1200">
              <a:solidFill>
                <a:srgbClr val="002060"/>
              </a:solidFill>
              <a:latin typeface="Arial"/>
              <a:ea typeface="+mn-ea"/>
              <a:cs typeface="+mn-cs"/>
            </a:rPr>
            <a:t>kompetence</a:t>
          </a:r>
        </a:p>
      </dsp:txBody>
      <dsp:txXfrm>
        <a:off x="2234881" y="1570677"/>
        <a:ext cx="1782480" cy="1782480"/>
      </dsp:txXfrm>
    </dsp:sp>
    <dsp:sp modelId="{9B02865A-689B-4AE9-A12D-37DFA4ABEE40}">
      <dsp:nvSpPr>
        <dsp:cNvPr id="0" name=""/>
        <dsp:cNvSpPr/>
      </dsp:nvSpPr>
      <dsp:spPr>
        <a:xfrm>
          <a:off x="2495919" y="191695"/>
          <a:ext cx="1260403" cy="1260403"/>
        </a:xfrm>
        <a:prstGeom prst="ellipse">
          <a:avLst/>
        </a:prstGeom>
        <a:solidFill>
          <a:schemeClr val="tx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a-DK" sz="1200" kern="1200">
              <a:solidFill>
                <a:srgbClr val="002060"/>
              </a:solidFill>
            </a:rPr>
            <a:t>Funktionel</a:t>
          </a:r>
          <a:r>
            <a:rPr lang="da-DK" sz="1200" kern="1200"/>
            <a:t> </a:t>
          </a:r>
        </a:p>
      </dsp:txBody>
      <dsp:txXfrm>
        <a:off x="2680501" y="376277"/>
        <a:ext cx="891239" cy="891239"/>
      </dsp:txXfrm>
    </dsp:sp>
    <dsp:sp modelId="{67873CAB-0016-444E-8A6C-2BD9331BD0E7}">
      <dsp:nvSpPr>
        <dsp:cNvPr id="0" name=""/>
        <dsp:cNvSpPr/>
      </dsp:nvSpPr>
      <dsp:spPr>
        <a:xfrm>
          <a:off x="3916219" y="2651726"/>
          <a:ext cx="1260403" cy="1260403"/>
        </a:xfrm>
        <a:prstGeom prst="ellipse">
          <a:avLst/>
        </a:prstGeom>
        <a:solidFill>
          <a:srgbClr val="C0DBF9">
            <a:lumMod val="90000"/>
          </a:srgbClr>
        </a:solidFill>
        <a:ln w="25400" cap="flat" cmpd="sng" algn="ctr">
          <a:solidFill>
            <a:srgbClr val="FFFCF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466725">
            <a:lnSpc>
              <a:spcPct val="90000"/>
            </a:lnSpc>
            <a:spcBef>
              <a:spcPct val="0"/>
            </a:spcBef>
            <a:spcAft>
              <a:spcPct val="35000"/>
            </a:spcAft>
            <a:buNone/>
          </a:pPr>
          <a:r>
            <a:rPr lang="da-DK" sz="1050" kern="1200">
              <a:solidFill>
                <a:srgbClr val="002060"/>
              </a:solidFill>
              <a:latin typeface="Arial"/>
              <a:ea typeface="+mn-ea"/>
              <a:cs typeface="+mn-cs"/>
            </a:rPr>
            <a:t>Kommunikativ</a:t>
          </a:r>
        </a:p>
      </dsp:txBody>
      <dsp:txXfrm>
        <a:off x="4100801" y="2836308"/>
        <a:ext cx="891239" cy="891239"/>
      </dsp:txXfrm>
    </dsp:sp>
    <dsp:sp modelId="{2208E0AA-EAB0-4D4C-97B3-ACA36CF21768}">
      <dsp:nvSpPr>
        <dsp:cNvPr id="0" name=""/>
        <dsp:cNvSpPr/>
      </dsp:nvSpPr>
      <dsp:spPr>
        <a:xfrm>
          <a:off x="1075620" y="2651726"/>
          <a:ext cx="1260403" cy="1260403"/>
        </a:xfrm>
        <a:prstGeom prst="ellipse">
          <a:avLst/>
        </a:prstGeom>
        <a:solidFill>
          <a:srgbClr val="C0DBF9">
            <a:lumMod val="90000"/>
          </a:srgbClr>
        </a:solidFill>
        <a:ln w="25400" cap="flat" cmpd="sng" algn="ctr">
          <a:solidFill>
            <a:srgbClr val="FFFCF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a-DK" sz="1200" kern="1200">
              <a:solidFill>
                <a:srgbClr val="002060"/>
              </a:solidFill>
              <a:latin typeface="Arial"/>
              <a:ea typeface="+mn-ea"/>
              <a:cs typeface="+mn-cs"/>
            </a:rPr>
            <a:t>Kritisk</a:t>
          </a:r>
        </a:p>
      </dsp:txBody>
      <dsp:txXfrm>
        <a:off x="1260202" y="2836308"/>
        <a:ext cx="891239" cy="891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5907C-ADA6-4F89-B056-63B59437B2E0}">
      <dsp:nvSpPr>
        <dsp:cNvPr id="0" name=""/>
        <dsp:cNvSpPr/>
      </dsp:nvSpPr>
      <dsp:spPr>
        <a:xfrm>
          <a:off x="0" y="1925847"/>
          <a:ext cx="7947084" cy="0"/>
        </a:xfrm>
        <a:prstGeom prst="lin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7007899-8867-484A-AC58-45F1E83C0F3D}">
      <dsp:nvSpPr>
        <dsp:cNvPr id="0" name=""/>
        <dsp:cNvSpPr/>
      </dsp:nvSpPr>
      <dsp:spPr>
        <a:xfrm>
          <a:off x="176287" y="2068359"/>
          <a:ext cx="2550827" cy="435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da-DK" sz="1400" kern="1200">
              <a:latin typeface="Arial"/>
            </a:rPr>
            <a:t>1. besøg - helhedsvurdering</a:t>
          </a:r>
          <a:endParaRPr lang="da-DK" sz="1400" b="1" kern="1200"/>
        </a:p>
      </dsp:txBody>
      <dsp:txXfrm>
        <a:off x="176287" y="2068359"/>
        <a:ext cx="2550827" cy="435241"/>
      </dsp:txXfrm>
    </dsp:sp>
    <dsp:sp modelId="{2F7980B6-9814-4919-A1AB-D9C4D9680B87}">
      <dsp:nvSpPr>
        <dsp:cNvPr id="0" name=""/>
        <dsp:cNvSpPr/>
      </dsp:nvSpPr>
      <dsp:spPr>
        <a:xfrm>
          <a:off x="2367" y="0"/>
          <a:ext cx="2898667" cy="1194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da-DK" sz="1200" b="0" kern="1200">
              <a:solidFill>
                <a:srgbClr val="444444"/>
              </a:solidFill>
              <a:latin typeface="Arial"/>
              <a:ea typeface="Calibri"/>
              <a:cs typeface="Calibri"/>
            </a:rPr>
            <a:t>Anamnese optag og fysisk undersøgelse </a:t>
          </a:r>
        </a:p>
        <a:p>
          <a:pPr marL="0" lvl="0" indent="0" algn="l" defTabSz="533400">
            <a:lnSpc>
              <a:spcPct val="90000"/>
            </a:lnSpc>
            <a:spcBef>
              <a:spcPct val="0"/>
            </a:spcBef>
            <a:spcAft>
              <a:spcPct val="35000"/>
            </a:spcAft>
            <a:buNone/>
          </a:pPr>
          <a:r>
            <a:rPr lang="da-DK" sz="1200" b="0" kern="1200">
              <a:solidFill>
                <a:srgbClr val="444444"/>
              </a:solidFill>
              <a:latin typeface="Arial"/>
              <a:ea typeface="Calibri"/>
              <a:cs typeface="Calibri"/>
            </a:rPr>
            <a:t>Gennemgang m. personale – koordinering.</a:t>
          </a:r>
        </a:p>
        <a:p>
          <a:pPr marL="0" lvl="0" indent="0" algn="l" defTabSz="533400">
            <a:lnSpc>
              <a:spcPct val="90000"/>
            </a:lnSpc>
            <a:spcBef>
              <a:spcPct val="0"/>
            </a:spcBef>
            <a:spcAft>
              <a:spcPct val="35000"/>
            </a:spcAft>
            <a:buNone/>
          </a:pPr>
          <a:r>
            <a:rPr lang="da-DK" sz="1200" b="0" kern="1200">
              <a:solidFill>
                <a:srgbClr val="444444"/>
              </a:solidFill>
              <a:latin typeface="Arial"/>
              <a:ea typeface="Calibri"/>
              <a:cs typeface="Calibri"/>
            </a:rPr>
            <a:t>Lægekontakt</a:t>
          </a:r>
          <a:r>
            <a:rPr lang="da-DK" sz="1200" kern="1200">
              <a:solidFill>
                <a:srgbClr val="444444"/>
              </a:solidFill>
              <a:latin typeface="Arial"/>
              <a:ea typeface="Calibri"/>
              <a:cs typeface="Calibri"/>
            </a:rPr>
            <a:t> - pårørendekontakt </a:t>
          </a:r>
          <a:endParaRPr lang="da-DK" sz="1200" kern="1200">
            <a:solidFill>
              <a:srgbClr val="444444"/>
            </a:solidFill>
            <a:latin typeface="Arial"/>
          </a:endParaRPr>
        </a:p>
      </dsp:txBody>
      <dsp:txXfrm>
        <a:off x="60654" y="58287"/>
        <a:ext cx="2782093" cy="1077451"/>
      </dsp:txXfrm>
    </dsp:sp>
    <dsp:sp modelId="{9FC0BF9F-3A28-45E7-AC1C-E2152B9908DD}">
      <dsp:nvSpPr>
        <dsp:cNvPr id="0" name=""/>
        <dsp:cNvSpPr/>
      </dsp:nvSpPr>
      <dsp:spPr>
        <a:xfrm>
          <a:off x="1451700" y="1194025"/>
          <a:ext cx="0" cy="731821"/>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2099517-7A76-49E4-8D0A-C8D77878AA9E}">
      <dsp:nvSpPr>
        <dsp:cNvPr id="0" name=""/>
        <dsp:cNvSpPr/>
      </dsp:nvSpPr>
      <dsp:spPr>
        <a:xfrm>
          <a:off x="1857514" y="1348092"/>
          <a:ext cx="2550827" cy="435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da-DK" sz="1400" kern="1200">
              <a:latin typeface="Arial"/>
            </a:rPr>
            <a:t>2. besøg - opfølgning</a:t>
          </a:r>
          <a:endParaRPr lang="da-DK" sz="1400" kern="1200"/>
        </a:p>
      </dsp:txBody>
      <dsp:txXfrm>
        <a:off x="1857514" y="1348092"/>
        <a:ext cx="2550827" cy="435241"/>
      </dsp:txXfrm>
    </dsp:sp>
    <dsp:sp modelId="{CB25BD9A-301C-47A4-9D23-885E94C24C16}">
      <dsp:nvSpPr>
        <dsp:cNvPr id="0" name=""/>
        <dsp:cNvSpPr/>
      </dsp:nvSpPr>
      <dsp:spPr>
        <a:xfrm>
          <a:off x="1422813" y="1896959"/>
          <a:ext cx="57775" cy="577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9031A4-2AEE-43D7-9EA3-532F1047C804}">
      <dsp:nvSpPr>
        <dsp:cNvPr id="0" name=""/>
        <dsp:cNvSpPr/>
      </dsp:nvSpPr>
      <dsp:spPr>
        <a:xfrm>
          <a:off x="1683594" y="2657668"/>
          <a:ext cx="2898667" cy="90298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da-DK" sz="1200" b="0" kern="1200">
              <a:latin typeface="Arial"/>
            </a:rPr>
            <a:t>Opfølgning med plejepersonale</a:t>
          </a:r>
          <a:endParaRPr lang="da-DK" sz="1200" kern="1200">
            <a:latin typeface="Arial"/>
            <a:ea typeface="Calibri"/>
            <a:cs typeface="Calibri"/>
          </a:endParaRPr>
        </a:p>
        <a:p>
          <a:pPr marL="0" lvl="0" indent="0" algn="l" defTabSz="533400">
            <a:lnSpc>
              <a:spcPct val="90000"/>
            </a:lnSpc>
            <a:spcBef>
              <a:spcPct val="0"/>
            </a:spcBef>
            <a:spcAft>
              <a:spcPct val="35000"/>
            </a:spcAft>
            <a:buNone/>
          </a:pPr>
          <a:r>
            <a:rPr lang="da-DK" sz="1200" b="0" kern="1200">
              <a:latin typeface="Arial"/>
            </a:rPr>
            <a:t>Medicinjustering </a:t>
          </a:r>
        </a:p>
        <a:p>
          <a:pPr marL="0" lvl="0" indent="0" algn="l" defTabSz="533400">
            <a:lnSpc>
              <a:spcPct val="90000"/>
            </a:lnSpc>
            <a:spcBef>
              <a:spcPct val="0"/>
            </a:spcBef>
            <a:spcAft>
              <a:spcPct val="35000"/>
            </a:spcAft>
            <a:buNone/>
          </a:pPr>
          <a:r>
            <a:rPr lang="da-DK" sz="1200" b="0" kern="1200">
              <a:latin typeface="Arial"/>
            </a:rPr>
            <a:t>Korrespondance til egen læge</a:t>
          </a:r>
        </a:p>
      </dsp:txBody>
      <dsp:txXfrm>
        <a:off x="1727674" y="2701748"/>
        <a:ext cx="2810507" cy="814821"/>
      </dsp:txXfrm>
    </dsp:sp>
    <dsp:sp modelId="{11D0183E-4A15-4DD2-8DCE-07C6C6F0ADE3}">
      <dsp:nvSpPr>
        <dsp:cNvPr id="0" name=""/>
        <dsp:cNvSpPr/>
      </dsp:nvSpPr>
      <dsp:spPr>
        <a:xfrm>
          <a:off x="3132928" y="1925847"/>
          <a:ext cx="0" cy="731821"/>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F7AC55D-43A6-42E2-A38A-7337FC1936A8}">
      <dsp:nvSpPr>
        <dsp:cNvPr id="0" name=""/>
        <dsp:cNvSpPr/>
      </dsp:nvSpPr>
      <dsp:spPr>
        <a:xfrm>
          <a:off x="3538741" y="2068359"/>
          <a:ext cx="2550827" cy="435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da-DK" sz="1400" kern="1200">
              <a:latin typeface="Arial"/>
            </a:rPr>
            <a:t>3. besøg - opfølgning</a:t>
          </a:r>
          <a:endParaRPr lang="da-DK" sz="1400" kern="1200"/>
        </a:p>
      </dsp:txBody>
      <dsp:txXfrm>
        <a:off x="3538741" y="2068359"/>
        <a:ext cx="2550827" cy="435241"/>
      </dsp:txXfrm>
    </dsp:sp>
    <dsp:sp modelId="{25707CB2-65BF-486F-8123-8D258649C08E}">
      <dsp:nvSpPr>
        <dsp:cNvPr id="0" name=""/>
        <dsp:cNvSpPr/>
      </dsp:nvSpPr>
      <dsp:spPr>
        <a:xfrm>
          <a:off x="3104040" y="1896959"/>
          <a:ext cx="57775" cy="577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D3F731-95DA-4CE0-8E0E-48CAE938CBC7}">
      <dsp:nvSpPr>
        <dsp:cNvPr id="0" name=""/>
        <dsp:cNvSpPr/>
      </dsp:nvSpPr>
      <dsp:spPr>
        <a:xfrm>
          <a:off x="3364821" y="291043"/>
          <a:ext cx="2898667" cy="90298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da-DK" sz="1200" b="0" kern="1200">
              <a:latin typeface="Arial"/>
            </a:rPr>
            <a:t>Opfølgning med plejepersonale</a:t>
          </a:r>
        </a:p>
        <a:p>
          <a:pPr marL="0" lvl="0" indent="0" algn="l" defTabSz="533400">
            <a:lnSpc>
              <a:spcPct val="90000"/>
            </a:lnSpc>
            <a:spcBef>
              <a:spcPct val="0"/>
            </a:spcBef>
            <a:spcAft>
              <a:spcPct val="35000"/>
            </a:spcAft>
            <a:buNone/>
          </a:pPr>
          <a:r>
            <a:rPr lang="da-DK" sz="1200" b="0" kern="1200">
              <a:latin typeface="Arial"/>
            </a:rPr>
            <a:t>Medicinjustering </a:t>
          </a:r>
        </a:p>
        <a:p>
          <a:pPr marL="0" lvl="0" indent="0" algn="l" defTabSz="533400">
            <a:lnSpc>
              <a:spcPct val="90000"/>
            </a:lnSpc>
            <a:spcBef>
              <a:spcPct val="0"/>
            </a:spcBef>
            <a:spcAft>
              <a:spcPct val="35000"/>
            </a:spcAft>
            <a:buNone/>
          </a:pPr>
          <a:r>
            <a:rPr lang="da-DK" sz="1200" b="0" kern="1200">
              <a:latin typeface="Arial"/>
            </a:rPr>
            <a:t>Korrespondance til egen læge</a:t>
          </a:r>
        </a:p>
      </dsp:txBody>
      <dsp:txXfrm>
        <a:off x="3408901" y="335123"/>
        <a:ext cx="2810507" cy="814821"/>
      </dsp:txXfrm>
    </dsp:sp>
    <dsp:sp modelId="{F142E29D-91AA-4494-AD95-0AF3CA01DDF0}">
      <dsp:nvSpPr>
        <dsp:cNvPr id="0" name=""/>
        <dsp:cNvSpPr/>
      </dsp:nvSpPr>
      <dsp:spPr>
        <a:xfrm>
          <a:off x="4814155" y="1194025"/>
          <a:ext cx="0" cy="731821"/>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9D39D5B-FC86-4FED-A733-6B4D7F35A844}">
      <dsp:nvSpPr>
        <dsp:cNvPr id="0" name=""/>
        <dsp:cNvSpPr/>
      </dsp:nvSpPr>
      <dsp:spPr>
        <a:xfrm>
          <a:off x="5219969" y="1348092"/>
          <a:ext cx="2550827" cy="435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da-DK" sz="1400" b="1" kern="1200">
              <a:latin typeface="Arial"/>
            </a:rPr>
            <a:t>4. besøg - afslutning </a:t>
          </a:r>
          <a:endParaRPr lang="da-DK" sz="1400" b="1" kern="1200"/>
        </a:p>
      </dsp:txBody>
      <dsp:txXfrm>
        <a:off x="5219969" y="1348092"/>
        <a:ext cx="2550827" cy="435241"/>
      </dsp:txXfrm>
    </dsp:sp>
    <dsp:sp modelId="{F6072908-A97A-465B-8451-325EE9162492}">
      <dsp:nvSpPr>
        <dsp:cNvPr id="0" name=""/>
        <dsp:cNvSpPr/>
      </dsp:nvSpPr>
      <dsp:spPr>
        <a:xfrm>
          <a:off x="4785267" y="1896959"/>
          <a:ext cx="57775" cy="577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282022-3CC4-4908-8D4B-FD50FA5A4278}">
      <dsp:nvSpPr>
        <dsp:cNvPr id="0" name=""/>
        <dsp:cNvSpPr/>
      </dsp:nvSpPr>
      <dsp:spPr>
        <a:xfrm>
          <a:off x="5046049" y="2657668"/>
          <a:ext cx="2898667" cy="65671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da-DK" sz="1200" kern="1200">
              <a:latin typeface="Arial"/>
            </a:rPr>
            <a:t>Opkald egen læge </a:t>
          </a:r>
        </a:p>
        <a:p>
          <a:pPr marL="0" lvl="0" indent="0" algn="l" defTabSz="533400">
            <a:lnSpc>
              <a:spcPct val="90000"/>
            </a:lnSpc>
            <a:spcBef>
              <a:spcPct val="0"/>
            </a:spcBef>
            <a:spcAft>
              <a:spcPct val="35000"/>
            </a:spcAft>
            <a:buNone/>
          </a:pPr>
          <a:r>
            <a:rPr lang="da-DK" sz="1200" kern="1200">
              <a:latin typeface="Arial"/>
            </a:rPr>
            <a:t>Opgaveoverlevering </a:t>
          </a:r>
        </a:p>
      </dsp:txBody>
      <dsp:txXfrm>
        <a:off x="5078107" y="2689726"/>
        <a:ext cx="2834551" cy="592597"/>
      </dsp:txXfrm>
    </dsp:sp>
    <dsp:sp modelId="{81218F76-9D1B-4B0C-AF06-6E5C3E2D1B3C}">
      <dsp:nvSpPr>
        <dsp:cNvPr id="0" name=""/>
        <dsp:cNvSpPr/>
      </dsp:nvSpPr>
      <dsp:spPr>
        <a:xfrm>
          <a:off x="6495383" y="1925847"/>
          <a:ext cx="0" cy="731821"/>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CA7467B-E924-4C85-AA84-E5BD0A1485D0}">
      <dsp:nvSpPr>
        <dsp:cNvPr id="0" name=""/>
        <dsp:cNvSpPr/>
      </dsp:nvSpPr>
      <dsp:spPr>
        <a:xfrm>
          <a:off x="6466495" y="1896959"/>
          <a:ext cx="57775" cy="577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pPr marL="158750" indent="0">
              <a:buNone/>
            </a:pPr>
            <a:r>
              <a:rPr lang="da-DK"/>
              <a:t>Sarah</a:t>
            </a:r>
          </a:p>
          <a:p>
            <a:pPr marL="158750" indent="0">
              <a:buNone/>
            </a:pPr>
            <a:r>
              <a:rPr lang="da-DK"/>
              <a:t>Præsentation og info om rammer for oplæg. </a:t>
            </a:r>
          </a:p>
          <a:p>
            <a:pPr marL="158750" indent="0">
              <a:buNone/>
            </a:pPr>
            <a:r>
              <a:rPr lang="da-DK"/>
              <a:t>Først en kort introduktion, dernæst præsenteres vores systematik i en vekselvirkning omkring en borgercase som eksemplificerer APN-arbejdet. </a:t>
            </a:r>
          </a:p>
          <a:p>
            <a:pPr marL="158750" indent="0">
              <a:buNone/>
            </a:pPr>
            <a:r>
              <a:rPr lang="da-DK"/>
              <a:t>Spørgsmål undervejs er velkomne. </a:t>
            </a:r>
          </a:p>
          <a:p>
            <a:pPr marL="158750" indent="0">
              <a:buNone/>
            </a:pPr>
            <a:endParaRPr lang="en-US"/>
          </a:p>
          <a:p>
            <a:pPr marL="0" indent="0">
              <a:buNone/>
            </a:pPr>
            <a:r>
              <a:rPr lang="da-DK"/>
              <a:t>Vi er alle uddannet APN-sygeplejersker, som er en kandidat i sygepleje på den linje, der hedder Advanced Practice Nursing. Uddannelsen udbydes på i på Aarhus universitet, Roskilde universitet og Syddansk universitet.</a:t>
            </a:r>
            <a:endParaRPr lang="en-US">
              <a:solidFill>
                <a:srgbClr val="444444"/>
              </a:solidFill>
            </a:endParaRPr>
          </a:p>
          <a:p>
            <a:pPr marL="0" indent="0">
              <a:buNone/>
            </a:pPr>
            <a:r>
              <a:rPr lang="da-DK"/>
              <a:t>På uddannelsen har vi fået særlige analytiske kompetencer, men også helt konkret læring i at lave fysiske undersøgelser - både organspecifikke men også det vi kalder top-til-tå undersøgelser.</a:t>
            </a:r>
            <a:br>
              <a:rPr lang="en-US"/>
            </a:br>
            <a:r>
              <a:rPr lang="da-DK"/>
              <a:t>Vores funktion som APN-sygeplejersker tager afsæt i de 2-5 % mest komplekse borgere i Aalborg Kommune. </a:t>
            </a:r>
          </a:p>
          <a:p>
            <a:pPr marL="158750" indent="0">
              <a:buNone/>
            </a:pPr>
            <a:r>
              <a:rPr lang="da-DK"/>
              <a:t>Det er borgere som lever med en kompleks sundhedstilstand, skrøbelighed eller multisygdom. </a:t>
            </a:r>
          </a:p>
          <a:p>
            <a:pPr marL="158750" indent="0">
              <a:buNone/>
            </a:pPr>
            <a:r>
              <a:rPr lang="da-DK"/>
              <a:t>Vi arbejder på tværs af hele kommunen og er en understøttende enhed til en i forvejen velfungerende kommune. Formålet er at forebygge sygdomsforværringer og uhensigtsmæssige (gen)indlæggelser, at arbejde med mest mulig livskvalitet for borgeren. Vi koordinerer de mest komplekse og ustabile forløb og arbejder med at skabe forudsigelighed, tryghed og sammenhæng i de pleje- og behandlingsforløb, som borgeren indgår i på alle niveauer i </a:t>
            </a:r>
          </a:p>
          <a:p>
            <a:pPr>
              <a:buNone/>
            </a:pPr>
            <a:r>
              <a:rPr lang="da-DK"/>
              <a:t>Sundhedsvæsenet og i relation til vores samarbejdspartnere.</a:t>
            </a:r>
          </a:p>
          <a:p>
            <a:pPr>
              <a:buNone/>
            </a:pPr>
            <a:r>
              <a:rPr lang="da-DK"/>
              <a:t>Vi har </a:t>
            </a:r>
            <a:r>
              <a:rPr lang="da-DK" err="1"/>
              <a:t>ca</a:t>
            </a:r>
            <a:r>
              <a:rPr lang="da-DK"/>
              <a:t> 5-10 borgere i forløb ad gangen og vi bestræber os på at varigheden af APN-forløb er ca. 3 måneder.</a:t>
            </a:r>
          </a:p>
          <a:p>
            <a:pPr>
              <a:buNone/>
            </a:pPr>
            <a:endParaRPr lang="da-DK"/>
          </a:p>
          <a:p>
            <a:pPr>
              <a:buNone/>
            </a:pPr>
            <a:endParaRPr lang="da-DK"/>
          </a:p>
          <a:p>
            <a:pPr marL="158750" indent="0">
              <a:buNone/>
            </a:pPr>
            <a:endParaRPr lang="da-DK"/>
          </a:p>
          <a:p>
            <a:pPr marL="158750" indent="0">
              <a:buNone/>
            </a:pPr>
            <a:endParaRPr lang="da-DK"/>
          </a:p>
        </p:txBody>
      </p:sp>
      <p:sp>
        <p:nvSpPr>
          <p:cNvPr id="4" name="Pladsholder til slidenummer 3"/>
          <p:cNvSpPr>
            <a:spLocks noGrp="1"/>
          </p:cNvSpPr>
          <p:nvPr>
            <p:ph type="sldNum" sz="quarter" idx="5"/>
          </p:nvPr>
        </p:nvSpPr>
        <p:spPr/>
        <p:txBody>
          <a:bodyPr/>
          <a:lstStyle/>
          <a:p>
            <a:fld id="{D6156FE7-30B6-4FBD-A760-1D7D779D237D}" type="slidenum">
              <a:rPr lang="da-DK" smtClean="0"/>
              <a:t>1</a:t>
            </a:fld>
            <a:endParaRPr lang="da-DK"/>
          </a:p>
        </p:txBody>
      </p:sp>
    </p:spTree>
    <p:extLst>
      <p:ext uri="{BB962C8B-B14F-4D97-AF65-F5344CB8AC3E}">
        <p14:creationId xmlns:p14="http://schemas.microsoft.com/office/powerpoint/2010/main" val="3772474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25E56-EC62-7FBF-7CC9-49005F2D773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808ED45-64B3-1186-10F6-46A812DA734A}"/>
              </a:ext>
            </a:extLst>
          </p:cNvPr>
          <p:cNvSpPr>
            <a:spLocks noGrp="1" noRot="1" noChangeAspect="1"/>
          </p:cNvSpPr>
          <p:nvPr>
            <p:ph type="sldImg"/>
          </p:nvPr>
        </p:nvSpPr>
        <p:spPr>
          <a:xfrm>
            <a:off x="381000" y="685800"/>
            <a:ext cx="6096000" cy="3429000"/>
          </a:xfrm>
        </p:spPr>
      </p:sp>
      <p:sp>
        <p:nvSpPr>
          <p:cNvPr id="3" name="Pladsholder til noter 2">
            <a:extLst>
              <a:ext uri="{FF2B5EF4-FFF2-40B4-BE49-F238E27FC236}">
                <a16:creationId xmlns:a16="http://schemas.microsoft.com/office/drawing/2014/main" id="{2263B50F-E291-5ADC-87C6-6479AB448D5D}"/>
              </a:ext>
            </a:extLst>
          </p:cNvPr>
          <p:cNvSpPr>
            <a:spLocks noGrp="1"/>
          </p:cNvSpPr>
          <p:nvPr>
            <p:ph type="body" idx="1"/>
          </p:nvPr>
        </p:nvSpPr>
        <p:spPr/>
        <p:txBody>
          <a:bodyPr/>
          <a:lstStyle/>
          <a:p>
            <a:r>
              <a:rPr lang="da-DK"/>
              <a:t>Sarah/Catrine</a:t>
            </a:r>
            <a:endParaRPr lang="en-US"/>
          </a:p>
          <a:p>
            <a:endParaRPr lang="da-DK"/>
          </a:p>
          <a:p>
            <a:pPr marL="158750" indent="0">
              <a:buNone/>
            </a:pPr>
            <a:r>
              <a:rPr lang="da-DK"/>
              <a:t>Sarah: Den første vurdering sker ud fra CFS, som illustrerer graden af skrøbelighed ud fra funktionsevnen, som angives fra 1-9. Vi scorer altså her borgeren ud fra deres funktionsevne og Borgeren med svær skrøbelighed eller en stigning i CFS vil score højest. Jo bedre funktionsevne, jo mindre score. </a:t>
            </a:r>
            <a:endParaRPr lang="en-US"/>
          </a:p>
          <a:p>
            <a:pPr marL="158750" indent="0">
              <a:buNone/>
            </a:pPr>
            <a:r>
              <a:rPr lang="da-DK">
                <a:solidFill>
                  <a:srgbClr val="002060"/>
                </a:solidFill>
              </a:rPr>
              <a:t>Fuldstændig afhængig af hjælp til egenomsorg</a:t>
            </a:r>
            <a:br>
              <a:rPr lang="da-DK"/>
            </a:br>
            <a:endParaRPr lang="da-DK"/>
          </a:p>
        </p:txBody>
      </p:sp>
    </p:spTree>
    <p:extLst>
      <p:ext uri="{BB962C8B-B14F-4D97-AF65-F5344CB8AC3E}">
        <p14:creationId xmlns:p14="http://schemas.microsoft.com/office/powerpoint/2010/main" val="3434426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01EA-23C4-B290-E05A-1895E6A91DA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BC6FE9E-0BD7-D6BD-73E8-5E66B0F74AFF}"/>
              </a:ext>
            </a:extLst>
          </p:cNvPr>
          <p:cNvSpPr>
            <a:spLocks noGrp="1" noRot="1" noChangeAspect="1"/>
          </p:cNvSpPr>
          <p:nvPr>
            <p:ph type="sldImg"/>
          </p:nvPr>
        </p:nvSpPr>
        <p:spPr>
          <a:xfrm>
            <a:off x="381000" y="685800"/>
            <a:ext cx="6096000" cy="3429000"/>
          </a:xfrm>
        </p:spPr>
      </p:sp>
      <p:sp>
        <p:nvSpPr>
          <p:cNvPr id="3" name="Pladsholder til noter 2">
            <a:extLst>
              <a:ext uri="{FF2B5EF4-FFF2-40B4-BE49-F238E27FC236}">
                <a16:creationId xmlns:a16="http://schemas.microsoft.com/office/drawing/2014/main" id="{3E97791C-AC89-D153-3B04-53C21ACBA820}"/>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a:t>Sarah/Catrine</a:t>
            </a:r>
          </a:p>
          <a:p>
            <a:r>
              <a:rPr lang="da-DK"/>
              <a:t>Sarah: Den næste vurdering handler om borgerens objektivt vurderet symptombyrde, som vi vurderer ud fra symptomkort baseret på den henvendelse vi har fået på borgeren. Det handler det ikke kun om hvor mængden af symptomer, men hvor meget de enkelte symptomer påvirker hverdagen. Vi kigger altså ikke på  sygdomme og diagnoser, men på den samlede symptombyrde. Symptombyrden anslås fra mild-moderat-svær. </a:t>
            </a:r>
          </a:p>
        </p:txBody>
      </p:sp>
    </p:spTree>
    <p:extLst>
      <p:ext uri="{BB962C8B-B14F-4D97-AF65-F5344CB8AC3E}">
        <p14:creationId xmlns:p14="http://schemas.microsoft.com/office/powerpoint/2010/main" val="2822625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E6618-AD28-9B03-4ACA-ADB14237E94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553D081-1BEE-A7D3-E7DF-C3A0BA89E7C7}"/>
              </a:ext>
            </a:extLst>
          </p:cNvPr>
          <p:cNvSpPr>
            <a:spLocks noGrp="1" noRot="1" noChangeAspect="1"/>
          </p:cNvSpPr>
          <p:nvPr>
            <p:ph type="sldImg"/>
          </p:nvPr>
        </p:nvSpPr>
        <p:spPr>
          <a:xfrm>
            <a:off x="381000" y="685800"/>
            <a:ext cx="6096000" cy="3429000"/>
          </a:xfrm>
        </p:spPr>
      </p:sp>
      <p:sp>
        <p:nvSpPr>
          <p:cNvPr id="3" name="Pladsholder til noter 2">
            <a:extLst>
              <a:ext uri="{FF2B5EF4-FFF2-40B4-BE49-F238E27FC236}">
                <a16:creationId xmlns:a16="http://schemas.microsoft.com/office/drawing/2014/main" id="{57961286-D7EC-1AF3-BC6E-1350048234E4}"/>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a:t>Sarah/Catrine</a:t>
            </a:r>
          </a:p>
          <a:p>
            <a:r>
              <a:rPr lang="da-DK"/>
              <a:t>Sarah: Det tredje element handler om borgerens sundhedskompetencer og dermed evnen til at forstå, handle og navigere i sundhedsvæsenet. Det angiver også en idé om behovet for støtte i APN-forløbet. </a:t>
            </a:r>
          </a:p>
          <a:p>
            <a:pPr marL="615950" lvl="1" indent="0">
              <a:buNone/>
            </a:pPr>
            <a:endParaRPr lang="da-DK"/>
          </a:p>
          <a:p>
            <a:pPr lvl="1"/>
            <a:r>
              <a:rPr lang="da-DK"/>
              <a:t>Funktionel sundhedskompetence er det laveste niveau – borgeren forstår simpel sundhedsinformation</a:t>
            </a:r>
          </a:p>
          <a:p>
            <a:pPr lvl="1"/>
            <a:r>
              <a:rPr lang="da-DK"/>
              <a:t>Kommunikativ – borgeren taler, lytter, forstår og giver udtryk for egne behov og deltager aktivt</a:t>
            </a:r>
          </a:p>
          <a:p>
            <a:pPr lvl="1"/>
            <a:r>
              <a:rPr lang="da-DK"/>
              <a:t>Kritisk sundhedskompetence er det højeste niveau – borger kan analysere og reflektere over information og selvstændigt tage beslutninger.</a:t>
            </a:r>
          </a:p>
          <a:p>
            <a:pPr lvl="1"/>
            <a:endParaRPr lang="da-DK"/>
          </a:p>
        </p:txBody>
      </p:sp>
    </p:spTree>
    <p:extLst>
      <p:ext uri="{BB962C8B-B14F-4D97-AF65-F5344CB8AC3E}">
        <p14:creationId xmlns:p14="http://schemas.microsoft.com/office/powerpoint/2010/main" val="1244258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EA73A-8A0E-BAD7-194A-B03321597AF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5D62FE5-6DC1-26A9-C767-5C01E90723C1}"/>
              </a:ext>
            </a:extLst>
          </p:cNvPr>
          <p:cNvSpPr>
            <a:spLocks noGrp="1" noRot="1" noChangeAspect="1"/>
          </p:cNvSpPr>
          <p:nvPr>
            <p:ph type="sldImg"/>
          </p:nvPr>
        </p:nvSpPr>
        <p:spPr>
          <a:xfrm>
            <a:off x="381000" y="685800"/>
            <a:ext cx="6096000" cy="3429000"/>
          </a:xfrm>
        </p:spPr>
      </p:sp>
      <p:sp>
        <p:nvSpPr>
          <p:cNvPr id="3" name="Pladsholder til noter 2">
            <a:extLst>
              <a:ext uri="{FF2B5EF4-FFF2-40B4-BE49-F238E27FC236}">
                <a16:creationId xmlns:a16="http://schemas.microsoft.com/office/drawing/2014/main" id="{C0A1090B-EE9E-8CCD-7E62-657D66EF3546}"/>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a:t>Sarah/Catrine</a:t>
            </a:r>
          </a:p>
          <a:p>
            <a:pPr>
              <a:defRPr/>
            </a:pPr>
            <a:r>
              <a:rPr lang="da-DK"/>
              <a:t>Sarah: I denne vurdering kigges på borgerens netværk/ressourcer ud fra en viden, som også understøttes af vores data, at en borger uden netværk befinder sig i en social sårbar situation. Borgeren vil derfor score højest hvis borger er enlig og uden netværk/ressourcer. </a:t>
            </a:r>
          </a:p>
        </p:txBody>
      </p:sp>
    </p:spTree>
    <p:extLst>
      <p:ext uri="{BB962C8B-B14F-4D97-AF65-F5344CB8AC3E}">
        <p14:creationId xmlns:p14="http://schemas.microsoft.com/office/powerpoint/2010/main" val="750108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7F16B-D9D2-25C8-8B07-F3D83906E7D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88806E4-C990-8797-A417-FAB590CAA5DE}"/>
              </a:ext>
            </a:extLst>
          </p:cNvPr>
          <p:cNvSpPr>
            <a:spLocks noGrp="1" noRot="1" noChangeAspect="1"/>
          </p:cNvSpPr>
          <p:nvPr>
            <p:ph type="sldImg"/>
          </p:nvPr>
        </p:nvSpPr>
        <p:spPr>
          <a:xfrm>
            <a:off x="381000" y="685800"/>
            <a:ext cx="6096000" cy="3429000"/>
          </a:xfrm>
        </p:spPr>
      </p:sp>
      <p:sp>
        <p:nvSpPr>
          <p:cNvPr id="3" name="Pladsholder til noter 2">
            <a:extLst>
              <a:ext uri="{FF2B5EF4-FFF2-40B4-BE49-F238E27FC236}">
                <a16:creationId xmlns:a16="http://schemas.microsoft.com/office/drawing/2014/main" id="{075578A7-2256-9077-3EDD-FD8FCF1F8BEF}"/>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a:t>Sarah/Catrine</a:t>
            </a:r>
          </a:p>
          <a:p>
            <a:r>
              <a:rPr lang="da-DK"/>
              <a:t>Sarah: 5)Hernæst kigger vi ind i antal indlæggelser og varighed af indlæggelser det seneste år. Her vil gentagne indlæggelser og en lang indlæggelse give en højere score end ingen indlæggelser og vise organisatorisk kompleksitet. </a:t>
            </a:r>
          </a:p>
          <a:p>
            <a:endParaRPr lang="da-DK"/>
          </a:p>
          <a:p>
            <a:r>
              <a:rPr lang="da-DK"/>
              <a:t>Identifikation af indlæggelser, hvornår de er foregået og indlæggelsesårsag.</a:t>
            </a:r>
          </a:p>
          <a:p>
            <a:r>
              <a:rPr lang="da-DK"/>
              <a:t>Det vi ved er at nye indlæggelser betyder nyt medicin og muligvis manglende opfølgning på den medicinske behandling..</a:t>
            </a:r>
          </a:p>
        </p:txBody>
      </p:sp>
    </p:spTree>
    <p:extLst>
      <p:ext uri="{BB962C8B-B14F-4D97-AF65-F5344CB8AC3E}">
        <p14:creationId xmlns:p14="http://schemas.microsoft.com/office/powerpoint/2010/main" val="1525444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4B099-3975-9AFE-FCE5-AEED4B80AD8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77A922B-05F4-FAC7-C8FC-989DD71A4C27}"/>
              </a:ext>
            </a:extLst>
          </p:cNvPr>
          <p:cNvSpPr>
            <a:spLocks noGrp="1" noRot="1" noChangeAspect="1"/>
          </p:cNvSpPr>
          <p:nvPr>
            <p:ph type="sldImg"/>
          </p:nvPr>
        </p:nvSpPr>
        <p:spPr>
          <a:xfrm>
            <a:off x="381000" y="685800"/>
            <a:ext cx="6096000" cy="3429000"/>
          </a:xfrm>
        </p:spPr>
      </p:sp>
      <p:sp>
        <p:nvSpPr>
          <p:cNvPr id="3" name="Pladsholder til noter 2">
            <a:extLst>
              <a:ext uri="{FF2B5EF4-FFF2-40B4-BE49-F238E27FC236}">
                <a16:creationId xmlns:a16="http://schemas.microsoft.com/office/drawing/2014/main" id="{16B45F6A-273E-A16C-5BCA-9C8308EC897D}"/>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a:t>Sarah/Catrine</a:t>
            </a:r>
          </a:p>
          <a:p>
            <a:r>
              <a:rPr lang="da-DK"/>
              <a:t>Sarah: Den sidste vurdering vedrører samarbejdsflader i borgerens forløb, da vi ved, at mange aktører udgør en høj kompleksitet. Samtidig giver vi borgere uden aktuelle aktører dvs. dem der falder mellem stolene en høj score ligeså.  </a:t>
            </a:r>
          </a:p>
        </p:txBody>
      </p:sp>
    </p:spTree>
    <p:extLst>
      <p:ext uri="{BB962C8B-B14F-4D97-AF65-F5344CB8AC3E}">
        <p14:creationId xmlns:p14="http://schemas.microsoft.com/office/powerpoint/2010/main" val="2656140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6">
          <a:extLst>
            <a:ext uri="{FF2B5EF4-FFF2-40B4-BE49-F238E27FC236}">
              <a16:creationId xmlns:a16="http://schemas.microsoft.com/office/drawing/2014/main" id="{138D3E39-E673-6851-1470-46C906887E47}"/>
            </a:ext>
          </a:extLst>
        </p:cNvPr>
        <p:cNvGrpSpPr/>
        <p:nvPr/>
      </p:nvGrpSpPr>
      <p:grpSpPr>
        <a:xfrm>
          <a:off x="0" y="0"/>
          <a:ext cx="0" cy="0"/>
          <a:chOff x="0" y="0"/>
          <a:chExt cx="0" cy="0"/>
        </a:xfrm>
      </p:grpSpPr>
      <p:sp>
        <p:nvSpPr>
          <p:cNvPr id="4367" name="Google Shape;4367;g177044fa80b_0_407:notes">
            <a:extLst>
              <a:ext uri="{FF2B5EF4-FFF2-40B4-BE49-F238E27FC236}">
                <a16:creationId xmlns:a16="http://schemas.microsoft.com/office/drawing/2014/main" id="{C03BC19D-ED99-A657-877A-E210FDFD53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8" name="Google Shape;4368;g177044fa80b_0_407:notes">
            <a:extLst>
              <a:ext uri="{FF2B5EF4-FFF2-40B4-BE49-F238E27FC236}">
                <a16:creationId xmlns:a16="http://schemas.microsoft.com/office/drawing/2014/main" id="{04130378-249A-2E37-89BD-8C02026000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Catrine</a:t>
            </a:r>
            <a:br>
              <a:rPr lang="en-US"/>
            </a:br>
            <a:r>
              <a:rPr lang="en-US"/>
              <a:t>Her </a:t>
            </a:r>
            <a:r>
              <a:rPr lang="da-DK" noProof="0"/>
              <a:t>illustreres</a:t>
            </a:r>
            <a:r>
              <a:rPr lang="en-US"/>
              <a:t> </a:t>
            </a:r>
            <a:r>
              <a:rPr lang="en-US" err="1"/>
              <a:t>hvad</a:t>
            </a:r>
            <a:r>
              <a:rPr lang="en-US"/>
              <a:t> Betty </a:t>
            </a:r>
            <a:r>
              <a:rPr lang="en-US" err="1"/>
              <a:t>triagerer</a:t>
            </a:r>
            <a:r>
              <a:rPr lang="en-US"/>
              <a:t> </a:t>
            </a:r>
            <a:r>
              <a:rPr lang="en-US" err="1"/>
              <a:t>på</a:t>
            </a:r>
            <a:r>
              <a:rPr lang="en-US"/>
              <a:t>. Hun </a:t>
            </a:r>
            <a:r>
              <a:rPr lang="en-US" err="1"/>
              <a:t>triagerer</a:t>
            </a:r>
            <a:r>
              <a:rPr lang="en-US"/>
              <a:t> 9 </a:t>
            </a:r>
            <a:r>
              <a:rPr lang="en-US" err="1"/>
              <a:t>og</a:t>
            </a:r>
            <a:r>
              <a:rPr lang="en-US"/>
              <a:t> </a:t>
            </a:r>
            <a:r>
              <a:rPr lang="en-US" err="1"/>
              <a:t>dermed</a:t>
            </a:r>
            <a:r>
              <a:rPr lang="en-US"/>
              <a:t> </a:t>
            </a:r>
            <a:r>
              <a:rPr lang="en-US" err="1"/>
              <a:t>rød</a:t>
            </a:r>
            <a:r>
              <a:rPr lang="en-US"/>
              <a:t>. Det </a:t>
            </a:r>
            <a:r>
              <a:rPr lang="en-US" err="1"/>
              <a:t>betyder</a:t>
            </a:r>
            <a:r>
              <a:rPr lang="en-US"/>
              <a:t> at vi i APN-</a:t>
            </a:r>
            <a:r>
              <a:rPr lang="en-US" err="1"/>
              <a:t>gruppen</a:t>
            </a:r>
            <a:r>
              <a:rPr lang="en-US"/>
              <a:t> </a:t>
            </a:r>
            <a:r>
              <a:rPr lang="en-US" err="1"/>
              <a:t>forsøger</a:t>
            </a:r>
            <a:r>
              <a:rPr lang="en-US"/>
              <a:t> at </a:t>
            </a:r>
            <a:r>
              <a:rPr lang="en-US" err="1"/>
              <a:t>planlægge</a:t>
            </a:r>
            <a:r>
              <a:rPr lang="en-US"/>
              <a:t> et </a:t>
            </a:r>
            <a:r>
              <a:rPr lang="en-US" err="1"/>
              <a:t>besøg</a:t>
            </a:r>
            <a:r>
              <a:rPr lang="en-US"/>
              <a:t> hos </a:t>
            </a:r>
            <a:r>
              <a:rPr lang="en-US" err="1"/>
              <a:t>hende</a:t>
            </a:r>
            <a:r>
              <a:rPr lang="en-US"/>
              <a:t> </a:t>
            </a:r>
            <a:r>
              <a:rPr lang="en-US" err="1"/>
              <a:t>hurtigst</a:t>
            </a:r>
            <a:r>
              <a:rPr lang="en-US"/>
              <a:t> </a:t>
            </a:r>
            <a:r>
              <a:rPr lang="en-US" err="1"/>
              <a:t>muligt</a:t>
            </a:r>
            <a:r>
              <a:rPr lang="en-US"/>
              <a:t> </a:t>
            </a:r>
            <a:r>
              <a:rPr lang="en-US" err="1"/>
              <a:t>og</a:t>
            </a:r>
            <a:r>
              <a:rPr lang="en-US"/>
              <a:t> </a:t>
            </a:r>
            <a:r>
              <a:rPr lang="en-US" err="1"/>
              <a:t>jeg</a:t>
            </a:r>
            <a:r>
              <a:rPr lang="en-US"/>
              <a:t> </a:t>
            </a:r>
            <a:r>
              <a:rPr lang="en-US" err="1"/>
              <a:t>ved</a:t>
            </a:r>
            <a:r>
              <a:rPr lang="en-US"/>
              <a:t> nu, at </a:t>
            </a:r>
            <a:r>
              <a:rPr lang="en-US" err="1"/>
              <a:t>problemet</a:t>
            </a:r>
            <a:r>
              <a:rPr lang="en-US"/>
              <a:t> </a:t>
            </a:r>
            <a:r>
              <a:rPr lang="en-US" err="1"/>
              <a:t>som</a:t>
            </a:r>
            <a:r>
              <a:rPr lang="en-US"/>
              <a:t> </a:t>
            </a:r>
            <a:r>
              <a:rPr lang="en-US" err="1"/>
              <a:t>udgangspunkt</a:t>
            </a:r>
            <a:r>
              <a:rPr lang="en-US"/>
              <a:t> </a:t>
            </a:r>
            <a:r>
              <a:rPr lang="en-US" err="1"/>
              <a:t>forud</a:t>
            </a:r>
            <a:r>
              <a:rPr lang="en-US"/>
              <a:t> for </a:t>
            </a:r>
            <a:r>
              <a:rPr lang="en-US" err="1"/>
              <a:t>mødet</a:t>
            </a:r>
            <a:r>
              <a:rPr lang="en-US"/>
              <a:t> </a:t>
            </a:r>
            <a:r>
              <a:rPr lang="en-US" err="1"/>
              <a:t>omhandler</a:t>
            </a:r>
            <a:r>
              <a:rPr lang="en-US"/>
              <a:t> </a:t>
            </a:r>
            <a:r>
              <a:rPr lang="en-US" err="1"/>
              <a:t>disse</a:t>
            </a:r>
            <a:r>
              <a:rPr lang="en-US"/>
              <a:t> 3 </a:t>
            </a:r>
            <a:r>
              <a:rPr lang="en-US" err="1"/>
              <a:t>punkter</a:t>
            </a:r>
            <a:r>
              <a:rPr lang="en-US"/>
              <a:t>. </a:t>
            </a:r>
          </a:p>
          <a:p>
            <a:pPr marL="0" indent="0">
              <a:buNone/>
            </a:pPr>
            <a:r>
              <a:rPr lang="en-US"/>
              <a:t>Det vi </a:t>
            </a:r>
            <a:r>
              <a:rPr lang="en-US" err="1"/>
              <a:t>vil</a:t>
            </a:r>
            <a:r>
              <a:rPr lang="en-US"/>
              <a:t> </a:t>
            </a:r>
            <a:r>
              <a:rPr lang="en-US" err="1"/>
              <a:t>illustrerer</a:t>
            </a:r>
            <a:r>
              <a:rPr lang="en-US"/>
              <a:t> her er, </a:t>
            </a:r>
            <a:r>
              <a:rPr lang="en-US" err="1"/>
              <a:t>hvordan</a:t>
            </a:r>
            <a:r>
              <a:rPr lang="en-US"/>
              <a:t> vi </a:t>
            </a:r>
            <a:r>
              <a:rPr lang="en-US" err="1"/>
              <a:t>prioriterer</a:t>
            </a:r>
            <a:r>
              <a:rPr lang="en-US"/>
              <a:t> </a:t>
            </a:r>
            <a:r>
              <a:rPr lang="en-US" err="1"/>
              <a:t>og</a:t>
            </a:r>
            <a:r>
              <a:rPr lang="en-US"/>
              <a:t> </a:t>
            </a:r>
            <a:r>
              <a:rPr lang="en-US" err="1"/>
              <a:t>sorterer</a:t>
            </a:r>
            <a:r>
              <a:rPr lang="en-US"/>
              <a:t> i de mange </a:t>
            </a:r>
            <a:r>
              <a:rPr lang="en-US" err="1"/>
              <a:t>henvendelser</a:t>
            </a:r>
            <a:r>
              <a:rPr lang="en-US"/>
              <a:t> vi </a:t>
            </a:r>
            <a:r>
              <a:rPr lang="en-US" err="1"/>
              <a:t>får</a:t>
            </a:r>
            <a:r>
              <a:rPr lang="en-US"/>
              <a:t>. </a:t>
            </a:r>
            <a:r>
              <a:rPr lang="en-US" err="1"/>
              <a:t>Samtidig</a:t>
            </a:r>
            <a:r>
              <a:rPr lang="en-US"/>
              <a:t> med at vi </a:t>
            </a:r>
            <a:r>
              <a:rPr lang="en-US" err="1"/>
              <a:t>kan</a:t>
            </a:r>
            <a:r>
              <a:rPr lang="en-US"/>
              <a:t> se </a:t>
            </a:r>
            <a:r>
              <a:rPr lang="en-US" err="1"/>
              <a:t>hvor</a:t>
            </a:r>
            <a:r>
              <a:rPr lang="en-US"/>
              <a:t> </a:t>
            </a:r>
            <a:r>
              <a:rPr lang="en-US" err="1"/>
              <a:t>kompleksiteten</a:t>
            </a:r>
            <a:r>
              <a:rPr lang="en-US"/>
              <a:t> er </a:t>
            </a:r>
            <a:r>
              <a:rPr lang="en-US" err="1"/>
              <a:t>størst</a:t>
            </a:r>
            <a:r>
              <a:rPr lang="en-US"/>
              <a:t> </a:t>
            </a:r>
            <a:r>
              <a:rPr lang="en-US" err="1"/>
              <a:t>henne</a:t>
            </a:r>
            <a:r>
              <a:rPr lang="en-US"/>
              <a:t>. </a:t>
            </a:r>
          </a:p>
          <a:p>
            <a:pPr marL="0" indent="0">
              <a:buNone/>
            </a:pPr>
            <a:endParaRPr lang="en-US"/>
          </a:p>
        </p:txBody>
      </p:sp>
    </p:spTree>
    <p:extLst>
      <p:ext uri="{BB962C8B-B14F-4D97-AF65-F5344CB8AC3E}">
        <p14:creationId xmlns:p14="http://schemas.microsoft.com/office/powerpoint/2010/main" val="690057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6">
          <a:extLst>
            <a:ext uri="{FF2B5EF4-FFF2-40B4-BE49-F238E27FC236}">
              <a16:creationId xmlns:a16="http://schemas.microsoft.com/office/drawing/2014/main" id="{C65648EC-01C4-87AB-9347-27F5732F1714}"/>
            </a:ext>
          </a:extLst>
        </p:cNvPr>
        <p:cNvGrpSpPr/>
        <p:nvPr/>
      </p:nvGrpSpPr>
      <p:grpSpPr>
        <a:xfrm>
          <a:off x="0" y="0"/>
          <a:ext cx="0" cy="0"/>
          <a:chOff x="0" y="0"/>
          <a:chExt cx="0" cy="0"/>
        </a:xfrm>
      </p:grpSpPr>
      <p:sp>
        <p:nvSpPr>
          <p:cNvPr id="4367" name="Google Shape;4367;g177044fa80b_0_407:notes">
            <a:extLst>
              <a:ext uri="{FF2B5EF4-FFF2-40B4-BE49-F238E27FC236}">
                <a16:creationId xmlns:a16="http://schemas.microsoft.com/office/drawing/2014/main" id="{33BA8A93-0D87-33BA-E411-194BD2456E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8" name="Google Shape;4368;g177044fa80b_0_407:notes">
            <a:extLst>
              <a:ext uri="{FF2B5EF4-FFF2-40B4-BE49-F238E27FC236}">
                <a16:creationId xmlns:a16="http://schemas.microsoft.com/office/drawing/2014/main" id="{8DD79E26-7855-3FC9-6EF2-3F89926D5E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da-DK"/>
              <a:t>Ude hos borger </a:t>
            </a:r>
            <a:br>
              <a:rPr lang="da-DK"/>
            </a:br>
            <a:r>
              <a:rPr lang="da-DK"/>
              <a:t>Catrine</a:t>
            </a:r>
            <a:br>
              <a:rPr lang="da-DK"/>
            </a:br>
            <a:r>
              <a:rPr lang="da-DK"/>
              <a:t>”teoretisk” beskrivelse af helhedsvurdering </a:t>
            </a:r>
          </a:p>
          <a:p>
            <a:pPr marL="0" indent="0">
              <a:buNone/>
            </a:pPr>
            <a:endParaRPr lang="da-DK"/>
          </a:p>
          <a:p>
            <a:pPr marL="0" indent="0">
              <a:buNone/>
            </a:pPr>
            <a:r>
              <a:rPr lang="da-DK"/>
              <a:t>Kommer i modtagelsen hvor man gennemgår et menneske fra top til tå for at identificere symptomer og klager relateret til det fysiske – objektivt </a:t>
            </a:r>
          </a:p>
          <a:p>
            <a:pPr marL="0" indent="0">
              <a:buNone/>
            </a:pPr>
            <a:r>
              <a:rPr lang="da-DK"/>
              <a:t>Anamnese subjektivt. Borgers beskrivelse. </a:t>
            </a:r>
          </a:p>
          <a:p>
            <a:pPr marL="0" indent="0">
              <a:buNone/>
            </a:pPr>
            <a:endParaRPr lang="da-DK"/>
          </a:p>
          <a:p>
            <a:pPr marL="0" indent="0">
              <a:buNone/>
            </a:pPr>
            <a:r>
              <a:rPr lang="da-DK"/>
              <a:t>Fordelen ved eget hjem og hvor borgeren befinder sig. Sociale og det levede liv. </a:t>
            </a:r>
          </a:p>
          <a:p>
            <a:pPr marL="0" indent="0">
              <a:buNone/>
            </a:pPr>
            <a:endParaRPr lang="da-DK"/>
          </a:p>
          <a:p>
            <a:pPr marL="0" indent="0">
              <a:buNone/>
            </a:pPr>
            <a:r>
              <a:rPr lang="da-DK"/>
              <a:t>Stetoskop, rør, lyt, føl, lugt. </a:t>
            </a:r>
            <a:endParaRPr lang="en-US"/>
          </a:p>
        </p:txBody>
      </p:sp>
    </p:spTree>
    <p:extLst>
      <p:ext uri="{BB962C8B-B14F-4D97-AF65-F5344CB8AC3E}">
        <p14:creationId xmlns:p14="http://schemas.microsoft.com/office/powerpoint/2010/main" val="3577389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Catrine</a:t>
            </a:r>
          </a:p>
          <a:p>
            <a:pPr>
              <a:buNone/>
            </a:pPr>
            <a:endParaRPr lang="en-US">
              <a:latin typeface="Calibri"/>
              <a:ea typeface="Calibri"/>
              <a:cs typeface="Calibri"/>
            </a:endParaRPr>
          </a:p>
          <a:p>
            <a:pPr>
              <a:buNone/>
            </a:pPr>
            <a:r>
              <a:rPr lang="en-US">
                <a:latin typeface="Calibri"/>
                <a:ea typeface="Calibri"/>
                <a:cs typeface="Calibri"/>
              </a:rPr>
              <a:t>Her </a:t>
            </a:r>
            <a:r>
              <a:rPr lang="en-US" err="1">
                <a:latin typeface="Calibri"/>
                <a:ea typeface="Calibri"/>
                <a:cs typeface="Calibri"/>
              </a:rPr>
              <a:t>ilustreres</a:t>
            </a:r>
            <a:r>
              <a:rPr lang="en-US">
                <a:latin typeface="Calibri"/>
                <a:ea typeface="Calibri"/>
                <a:cs typeface="Calibri"/>
              </a:rPr>
              <a:t> </a:t>
            </a:r>
            <a:r>
              <a:rPr lang="en-US" err="1">
                <a:latin typeface="Calibri"/>
                <a:ea typeface="Calibri"/>
                <a:cs typeface="Calibri"/>
              </a:rPr>
              <a:t>symptombyrden</a:t>
            </a:r>
            <a:r>
              <a:rPr lang="en-US">
                <a:latin typeface="Calibri"/>
                <a:ea typeface="Calibri"/>
                <a:cs typeface="Calibri"/>
              </a:rPr>
              <a:t> </a:t>
            </a:r>
            <a:r>
              <a:rPr lang="en-US" err="1">
                <a:latin typeface="Calibri"/>
                <a:ea typeface="Calibri"/>
                <a:cs typeface="Calibri"/>
              </a:rPr>
              <a:t>uddybet</a:t>
            </a:r>
            <a:r>
              <a:rPr lang="en-US">
                <a:latin typeface="Calibri"/>
                <a:ea typeface="Calibri"/>
                <a:cs typeface="Calibri"/>
              </a:rPr>
              <a:t> </a:t>
            </a:r>
            <a:r>
              <a:rPr lang="en-US" err="1">
                <a:latin typeface="Calibri"/>
                <a:ea typeface="Calibri"/>
                <a:cs typeface="Calibri"/>
              </a:rPr>
              <a:t>efter</a:t>
            </a:r>
            <a:r>
              <a:rPr lang="en-US">
                <a:latin typeface="Calibri"/>
                <a:ea typeface="Calibri"/>
                <a:cs typeface="Calibri"/>
              </a:rPr>
              <a:t> </a:t>
            </a:r>
            <a:r>
              <a:rPr lang="en-US" err="1">
                <a:latin typeface="Calibri"/>
                <a:ea typeface="Calibri"/>
                <a:cs typeface="Calibri"/>
              </a:rPr>
              <a:t>jeg</a:t>
            </a:r>
            <a:r>
              <a:rPr lang="en-US">
                <a:latin typeface="Calibri"/>
                <a:ea typeface="Calibri"/>
                <a:cs typeface="Calibri"/>
              </a:rPr>
              <a:t> </a:t>
            </a:r>
            <a:r>
              <a:rPr lang="en-US" err="1">
                <a:latin typeface="Calibri"/>
                <a:ea typeface="Calibri"/>
                <a:cs typeface="Calibri"/>
              </a:rPr>
              <a:t>har</a:t>
            </a:r>
            <a:r>
              <a:rPr lang="en-US">
                <a:latin typeface="Calibri"/>
                <a:ea typeface="Calibri"/>
                <a:cs typeface="Calibri"/>
              </a:rPr>
              <a:t> </a:t>
            </a:r>
            <a:r>
              <a:rPr lang="en-US" err="1">
                <a:latin typeface="Calibri"/>
                <a:ea typeface="Calibri"/>
                <a:cs typeface="Calibri"/>
              </a:rPr>
              <a:t>været</a:t>
            </a:r>
            <a:r>
              <a:rPr lang="en-US">
                <a:latin typeface="Calibri"/>
                <a:ea typeface="Calibri"/>
                <a:cs typeface="Calibri"/>
              </a:rPr>
              <a:t> </a:t>
            </a:r>
            <a:r>
              <a:rPr lang="en-US" err="1">
                <a:latin typeface="Calibri"/>
                <a:ea typeface="Calibri"/>
                <a:cs typeface="Calibri"/>
              </a:rPr>
              <a:t>ude</a:t>
            </a:r>
            <a:r>
              <a:rPr lang="en-US">
                <a:latin typeface="Calibri"/>
                <a:ea typeface="Calibri"/>
                <a:cs typeface="Calibri"/>
              </a:rPr>
              <a:t> </a:t>
            </a:r>
            <a:r>
              <a:rPr lang="en-US" err="1">
                <a:latin typeface="Calibri"/>
                <a:ea typeface="Calibri"/>
                <a:cs typeface="Calibri"/>
              </a:rPr>
              <a:t>og</a:t>
            </a:r>
            <a:r>
              <a:rPr lang="en-US">
                <a:latin typeface="Calibri"/>
                <a:ea typeface="Calibri"/>
                <a:cs typeface="Calibri"/>
              </a:rPr>
              <a:t> </a:t>
            </a:r>
            <a:r>
              <a:rPr lang="en-US" err="1">
                <a:latin typeface="Calibri"/>
                <a:ea typeface="Calibri"/>
                <a:cs typeface="Calibri"/>
              </a:rPr>
              <a:t>møde</a:t>
            </a:r>
            <a:r>
              <a:rPr lang="en-US">
                <a:latin typeface="Calibri"/>
                <a:ea typeface="Calibri"/>
                <a:cs typeface="Calibri"/>
              </a:rPr>
              <a:t> Betty </a:t>
            </a:r>
            <a:r>
              <a:rPr lang="en-US" err="1">
                <a:latin typeface="Calibri"/>
                <a:ea typeface="Calibri"/>
                <a:cs typeface="Calibri"/>
              </a:rPr>
              <a:t>og</a:t>
            </a:r>
            <a:r>
              <a:rPr lang="en-US">
                <a:latin typeface="Calibri"/>
                <a:ea typeface="Calibri"/>
                <a:cs typeface="Calibri"/>
              </a:rPr>
              <a:t> lave </a:t>
            </a:r>
            <a:r>
              <a:rPr lang="en-US" err="1">
                <a:latin typeface="Calibri"/>
                <a:ea typeface="Calibri"/>
                <a:cs typeface="Calibri"/>
              </a:rPr>
              <a:t>en</a:t>
            </a:r>
            <a:r>
              <a:rPr lang="en-US">
                <a:latin typeface="Calibri"/>
                <a:ea typeface="Calibri"/>
                <a:cs typeface="Calibri"/>
              </a:rPr>
              <a:t> </a:t>
            </a:r>
            <a:r>
              <a:rPr lang="en-US" err="1">
                <a:latin typeface="Calibri"/>
                <a:ea typeface="Calibri"/>
                <a:cs typeface="Calibri"/>
              </a:rPr>
              <a:t>helhedsvurdering</a:t>
            </a:r>
            <a:r>
              <a:rPr lang="en-US">
                <a:latin typeface="Calibri"/>
                <a:ea typeface="Calibri"/>
                <a:cs typeface="Calibri"/>
              </a:rPr>
              <a:t>. </a:t>
            </a:r>
          </a:p>
          <a:p>
            <a:pPr>
              <a:buNone/>
            </a:pPr>
            <a:r>
              <a:rPr lang="en-US">
                <a:latin typeface="Calibri"/>
                <a:ea typeface="Calibri"/>
                <a:cs typeface="Calibri"/>
              </a:rPr>
              <a:t>Som I </a:t>
            </a:r>
            <a:r>
              <a:rPr lang="en-US" err="1">
                <a:latin typeface="Calibri"/>
                <a:ea typeface="Calibri"/>
                <a:cs typeface="Calibri"/>
              </a:rPr>
              <a:t>kan</a:t>
            </a:r>
            <a:r>
              <a:rPr lang="en-US">
                <a:latin typeface="Calibri"/>
                <a:ea typeface="Calibri"/>
                <a:cs typeface="Calibri"/>
              </a:rPr>
              <a:t> se, er der </a:t>
            </a:r>
            <a:r>
              <a:rPr lang="en-US" err="1">
                <a:latin typeface="Calibri"/>
                <a:ea typeface="Calibri"/>
                <a:cs typeface="Calibri"/>
              </a:rPr>
              <a:t>betydeligt</a:t>
            </a:r>
            <a:r>
              <a:rPr lang="en-US">
                <a:latin typeface="Calibri"/>
                <a:ea typeface="Calibri"/>
                <a:cs typeface="Calibri"/>
              </a:rPr>
              <a:t> </a:t>
            </a:r>
            <a:r>
              <a:rPr lang="en-US" err="1">
                <a:latin typeface="Calibri"/>
                <a:ea typeface="Calibri"/>
                <a:cs typeface="Calibri"/>
              </a:rPr>
              <a:t>flere</a:t>
            </a:r>
            <a:r>
              <a:rPr lang="en-US">
                <a:latin typeface="Calibri"/>
                <a:ea typeface="Calibri"/>
                <a:cs typeface="Calibri"/>
              </a:rPr>
              <a:t> </a:t>
            </a:r>
            <a:r>
              <a:rPr lang="en-US" err="1">
                <a:latin typeface="Calibri"/>
                <a:ea typeface="Calibri"/>
                <a:cs typeface="Calibri"/>
              </a:rPr>
              <a:t>ringe</a:t>
            </a:r>
            <a:r>
              <a:rPr lang="en-US">
                <a:latin typeface="Calibri"/>
                <a:ea typeface="Calibri"/>
                <a:cs typeface="Calibri"/>
              </a:rPr>
              <a:t> </a:t>
            </a:r>
            <a:r>
              <a:rPr lang="en-US" err="1">
                <a:latin typeface="Calibri"/>
                <a:ea typeface="Calibri"/>
                <a:cs typeface="Calibri"/>
              </a:rPr>
              <a:t>omkring</a:t>
            </a:r>
            <a:r>
              <a:rPr lang="en-US">
                <a:latin typeface="Calibri"/>
                <a:ea typeface="Calibri"/>
                <a:cs typeface="Calibri"/>
              </a:rPr>
              <a:t> mange </a:t>
            </a:r>
            <a:r>
              <a:rPr lang="en-US" err="1">
                <a:latin typeface="Calibri"/>
                <a:ea typeface="Calibri"/>
                <a:cs typeface="Calibri"/>
              </a:rPr>
              <a:t>flere</a:t>
            </a:r>
            <a:r>
              <a:rPr lang="en-US">
                <a:latin typeface="Calibri"/>
                <a:ea typeface="Calibri"/>
                <a:cs typeface="Calibri"/>
              </a:rPr>
              <a:t> </a:t>
            </a:r>
            <a:r>
              <a:rPr lang="en-US" err="1">
                <a:latin typeface="Calibri"/>
                <a:ea typeface="Calibri"/>
                <a:cs typeface="Calibri"/>
              </a:rPr>
              <a:t>symptomer</a:t>
            </a:r>
            <a:r>
              <a:rPr lang="en-US">
                <a:latin typeface="Calibri"/>
                <a:ea typeface="Calibri"/>
                <a:cs typeface="Calibri"/>
              </a:rPr>
              <a:t>. </a:t>
            </a:r>
          </a:p>
          <a:p>
            <a:pPr>
              <a:buNone/>
            </a:pPr>
            <a:r>
              <a:rPr lang="en-US">
                <a:latin typeface="Calibri"/>
                <a:ea typeface="Calibri"/>
                <a:cs typeface="Calibri"/>
              </a:rPr>
              <a:t>Ved </a:t>
            </a:r>
            <a:r>
              <a:rPr lang="en-US" err="1">
                <a:latin typeface="Calibri"/>
                <a:ea typeface="Calibri"/>
                <a:cs typeface="Calibri"/>
              </a:rPr>
              <a:t>gennemgang</a:t>
            </a:r>
            <a:r>
              <a:rPr lang="en-US">
                <a:latin typeface="Calibri"/>
                <a:ea typeface="Calibri"/>
                <a:cs typeface="Calibri"/>
              </a:rPr>
              <a:t> </a:t>
            </a:r>
            <a:r>
              <a:rPr lang="en-US" err="1">
                <a:latin typeface="Calibri"/>
                <a:ea typeface="Calibri"/>
                <a:cs typeface="Calibri"/>
              </a:rPr>
              <a:t>af</a:t>
            </a:r>
            <a:r>
              <a:rPr lang="en-US">
                <a:latin typeface="Calibri"/>
                <a:ea typeface="Calibri"/>
                <a:cs typeface="Calibri"/>
              </a:rPr>
              <a:t> </a:t>
            </a:r>
            <a:r>
              <a:rPr lang="en-US" err="1">
                <a:latin typeface="Calibri"/>
                <a:ea typeface="Calibri"/>
                <a:cs typeface="Calibri"/>
              </a:rPr>
              <a:t>sundhedsjournalen</a:t>
            </a:r>
            <a:r>
              <a:rPr lang="en-US">
                <a:latin typeface="Calibri"/>
                <a:ea typeface="Calibri"/>
                <a:cs typeface="Calibri"/>
              </a:rPr>
              <a:t> </a:t>
            </a:r>
            <a:r>
              <a:rPr lang="en-US" err="1">
                <a:latin typeface="Calibri"/>
                <a:ea typeface="Calibri"/>
                <a:cs typeface="Calibri"/>
              </a:rPr>
              <a:t>bliver</a:t>
            </a:r>
            <a:r>
              <a:rPr lang="en-US">
                <a:latin typeface="Calibri"/>
                <a:ea typeface="Calibri"/>
                <a:cs typeface="Calibri"/>
              </a:rPr>
              <a:t> det </a:t>
            </a:r>
            <a:r>
              <a:rPr lang="en-US" err="1">
                <a:latin typeface="Calibri"/>
                <a:ea typeface="Calibri"/>
                <a:cs typeface="Calibri"/>
              </a:rPr>
              <a:t>tydeligt</a:t>
            </a:r>
            <a:r>
              <a:rPr lang="en-US">
                <a:latin typeface="Calibri"/>
                <a:ea typeface="Calibri"/>
                <a:cs typeface="Calibri"/>
              </a:rPr>
              <a:t>, at man </a:t>
            </a:r>
            <a:r>
              <a:rPr lang="en-US" err="1">
                <a:latin typeface="Calibri"/>
                <a:ea typeface="Calibri"/>
                <a:cs typeface="Calibri"/>
              </a:rPr>
              <a:t>både</a:t>
            </a:r>
            <a:r>
              <a:rPr lang="en-US">
                <a:latin typeface="Calibri"/>
                <a:ea typeface="Calibri"/>
                <a:cs typeface="Calibri"/>
              </a:rPr>
              <a:t> </a:t>
            </a:r>
            <a:r>
              <a:rPr lang="en-US" err="1">
                <a:latin typeface="Calibri"/>
                <a:ea typeface="Calibri"/>
                <a:cs typeface="Calibri"/>
              </a:rPr>
              <a:t>ved</a:t>
            </a:r>
            <a:r>
              <a:rPr lang="en-US">
                <a:latin typeface="Calibri"/>
                <a:ea typeface="Calibri"/>
                <a:cs typeface="Calibri"/>
              </a:rPr>
              <a:t> </a:t>
            </a:r>
            <a:r>
              <a:rPr lang="en-US" err="1">
                <a:latin typeface="Calibri"/>
                <a:ea typeface="Calibri"/>
                <a:cs typeface="Calibri"/>
              </a:rPr>
              <a:t>egen</a:t>
            </a:r>
            <a:r>
              <a:rPr lang="en-US">
                <a:latin typeface="Calibri"/>
                <a:ea typeface="Calibri"/>
                <a:cs typeface="Calibri"/>
              </a:rPr>
              <a:t> </a:t>
            </a:r>
            <a:r>
              <a:rPr lang="en-US" err="1">
                <a:latin typeface="Calibri"/>
                <a:ea typeface="Calibri"/>
                <a:cs typeface="Calibri"/>
              </a:rPr>
              <a:t>læge</a:t>
            </a:r>
            <a:r>
              <a:rPr lang="en-US">
                <a:latin typeface="Calibri"/>
                <a:ea typeface="Calibri"/>
                <a:cs typeface="Calibri"/>
              </a:rPr>
              <a:t> </a:t>
            </a:r>
            <a:r>
              <a:rPr lang="en-US" err="1">
                <a:latin typeface="Calibri"/>
                <a:ea typeface="Calibri"/>
                <a:cs typeface="Calibri"/>
              </a:rPr>
              <a:t>og</a:t>
            </a:r>
            <a:r>
              <a:rPr lang="en-US">
                <a:latin typeface="Calibri"/>
                <a:ea typeface="Calibri"/>
                <a:cs typeface="Calibri"/>
              </a:rPr>
              <a:t> </a:t>
            </a:r>
            <a:r>
              <a:rPr lang="en-US" err="1">
                <a:latin typeface="Calibri"/>
                <a:ea typeface="Calibri"/>
                <a:cs typeface="Calibri"/>
              </a:rPr>
              <a:t>på</a:t>
            </a:r>
            <a:r>
              <a:rPr lang="en-US">
                <a:latin typeface="Calibri"/>
                <a:ea typeface="Calibri"/>
                <a:cs typeface="Calibri"/>
              </a:rPr>
              <a:t> de </a:t>
            </a:r>
            <a:r>
              <a:rPr lang="en-US" err="1">
                <a:latin typeface="Calibri"/>
                <a:ea typeface="Calibri"/>
                <a:cs typeface="Calibri"/>
              </a:rPr>
              <a:t>medicinske</a:t>
            </a:r>
            <a:r>
              <a:rPr lang="en-US">
                <a:latin typeface="Calibri"/>
                <a:ea typeface="Calibri"/>
                <a:cs typeface="Calibri"/>
              </a:rPr>
              <a:t> </a:t>
            </a:r>
            <a:r>
              <a:rPr lang="en-US" err="1">
                <a:latin typeface="Calibri"/>
                <a:ea typeface="Calibri"/>
                <a:cs typeface="Calibri"/>
              </a:rPr>
              <a:t>afdelinger</a:t>
            </a:r>
            <a:r>
              <a:rPr lang="en-US">
                <a:latin typeface="Calibri"/>
                <a:ea typeface="Calibri"/>
                <a:cs typeface="Calibri"/>
              </a:rPr>
              <a:t> </a:t>
            </a:r>
            <a:r>
              <a:rPr lang="en-US" err="1">
                <a:latin typeface="Calibri"/>
                <a:ea typeface="Calibri"/>
                <a:cs typeface="Calibri"/>
              </a:rPr>
              <a:t>har</a:t>
            </a:r>
            <a:r>
              <a:rPr lang="en-US">
                <a:latin typeface="Calibri"/>
                <a:ea typeface="Calibri"/>
                <a:cs typeface="Calibri"/>
              </a:rPr>
              <a:t> </a:t>
            </a:r>
            <a:r>
              <a:rPr lang="en-US" err="1">
                <a:latin typeface="Calibri"/>
                <a:ea typeface="Calibri"/>
                <a:cs typeface="Calibri"/>
              </a:rPr>
              <a:t>givet</a:t>
            </a:r>
            <a:r>
              <a:rPr lang="en-US">
                <a:latin typeface="Calibri"/>
                <a:ea typeface="Calibri"/>
                <a:cs typeface="Calibri"/>
              </a:rPr>
              <a:t> </a:t>
            </a:r>
            <a:r>
              <a:rPr lang="en-US" err="1">
                <a:latin typeface="Calibri"/>
                <a:ea typeface="Calibri"/>
                <a:cs typeface="Calibri"/>
              </a:rPr>
              <a:t>hende</a:t>
            </a:r>
            <a:r>
              <a:rPr lang="en-US">
                <a:latin typeface="Calibri"/>
                <a:ea typeface="Calibri"/>
                <a:cs typeface="Calibri"/>
              </a:rPr>
              <a:t> et </a:t>
            </a:r>
            <a:r>
              <a:rPr lang="en-US" err="1">
                <a:latin typeface="Calibri"/>
                <a:ea typeface="Calibri"/>
                <a:cs typeface="Calibri"/>
              </a:rPr>
              <a:t>nyt</a:t>
            </a:r>
            <a:r>
              <a:rPr lang="en-US">
                <a:latin typeface="Calibri"/>
                <a:ea typeface="Calibri"/>
                <a:cs typeface="Calibri"/>
              </a:rPr>
              <a:t> </a:t>
            </a:r>
            <a:r>
              <a:rPr lang="en-US" err="1">
                <a:latin typeface="Calibri"/>
                <a:ea typeface="Calibri"/>
                <a:cs typeface="Calibri"/>
              </a:rPr>
              <a:t>medicinsk</a:t>
            </a:r>
            <a:r>
              <a:rPr lang="en-US">
                <a:latin typeface="Calibri"/>
                <a:ea typeface="Calibri"/>
                <a:cs typeface="Calibri"/>
              </a:rPr>
              <a:t> </a:t>
            </a:r>
            <a:r>
              <a:rPr lang="en-US" err="1">
                <a:latin typeface="Calibri"/>
                <a:ea typeface="Calibri"/>
                <a:cs typeface="Calibri"/>
              </a:rPr>
              <a:t>præparat</a:t>
            </a:r>
            <a:r>
              <a:rPr lang="en-US">
                <a:latin typeface="Calibri"/>
                <a:ea typeface="Calibri"/>
                <a:cs typeface="Calibri"/>
              </a:rPr>
              <a:t> for </a:t>
            </a:r>
            <a:r>
              <a:rPr lang="en-US" err="1">
                <a:latin typeface="Calibri"/>
                <a:ea typeface="Calibri"/>
                <a:cs typeface="Calibri"/>
              </a:rPr>
              <a:t>hvert</a:t>
            </a:r>
            <a:r>
              <a:rPr lang="en-US">
                <a:latin typeface="Calibri"/>
                <a:ea typeface="Calibri"/>
                <a:cs typeface="Calibri"/>
              </a:rPr>
              <a:t> symptom </a:t>
            </a:r>
            <a:r>
              <a:rPr lang="en-US" err="1">
                <a:latin typeface="Calibri"/>
                <a:ea typeface="Calibri"/>
                <a:cs typeface="Calibri"/>
              </a:rPr>
              <a:t>hun</a:t>
            </a:r>
            <a:r>
              <a:rPr lang="en-US">
                <a:latin typeface="Calibri"/>
                <a:ea typeface="Calibri"/>
                <a:cs typeface="Calibri"/>
              </a:rPr>
              <a:t> </a:t>
            </a:r>
            <a:r>
              <a:rPr lang="en-US" err="1">
                <a:latin typeface="Calibri"/>
                <a:ea typeface="Calibri"/>
                <a:cs typeface="Calibri"/>
              </a:rPr>
              <a:t>har</a:t>
            </a:r>
            <a:r>
              <a:rPr lang="en-US">
                <a:latin typeface="Calibri"/>
                <a:ea typeface="Calibri"/>
                <a:cs typeface="Calibri"/>
              </a:rPr>
              <a:t> </a:t>
            </a:r>
            <a:r>
              <a:rPr lang="en-US" err="1">
                <a:latin typeface="Calibri"/>
                <a:ea typeface="Calibri"/>
                <a:cs typeface="Calibri"/>
              </a:rPr>
              <a:t>fået</a:t>
            </a:r>
            <a:r>
              <a:rPr lang="en-US">
                <a:latin typeface="Calibri"/>
                <a:ea typeface="Calibri"/>
                <a:cs typeface="Calibri"/>
              </a:rPr>
              <a:t>. Ingen </a:t>
            </a:r>
            <a:r>
              <a:rPr lang="en-US" err="1">
                <a:latin typeface="Calibri"/>
                <a:ea typeface="Calibri"/>
                <a:cs typeface="Calibri"/>
              </a:rPr>
              <a:t>har</a:t>
            </a:r>
            <a:r>
              <a:rPr lang="en-US">
                <a:latin typeface="Calibri"/>
                <a:ea typeface="Calibri"/>
                <a:cs typeface="Calibri"/>
              </a:rPr>
              <a:t> </a:t>
            </a:r>
            <a:r>
              <a:rPr lang="en-US" err="1">
                <a:latin typeface="Calibri"/>
                <a:ea typeface="Calibri"/>
                <a:cs typeface="Calibri"/>
              </a:rPr>
              <a:t>kigget</a:t>
            </a:r>
            <a:r>
              <a:rPr lang="en-US">
                <a:latin typeface="Calibri"/>
                <a:ea typeface="Calibri"/>
                <a:cs typeface="Calibri"/>
              </a:rPr>
              <a:t> </a:t>
            </a:r>
            <a:r>
              <a:rPr lang="en-US" err="1">
                <a:latin typeface="Calibri"/>
                <a:ea typeface="Calibri"/>
                <a:cs typeface="Calibri"/>
              </a:rPr>
              <a:t>på</a:t>
            </a:r>
            <a:r>
              <a:rPr lang="en-US">
                <a:latin typeface="Calibri"/>
                <a:ea typeface="Calibri"/>
                <a:cs typeface="Calibri"/>
              </a:rPr>
              <a:t> </a:t>
            </a:r>
            <a:r>
              <a:rPr lang="en-US" err="1">
                <a:latin typeface="Calibri"/>
                <a:ea typeface="Calibri"/>
                <a:cs typeface="Calibri"/>
              </a:rPr>
              <a:t>årsagen</a:t>
            </a:r>
            <a:r>
              <a:rPr lang="en-US">
                <a:latin typeface="Calibri"/>
                <a:ea typeface="Calibri"/>
                <a:cs typeface="Calibri"/>
              </a:rPr>
              <a:t> </a:t>
            </a:r>
            <a:r>
              <a:rPr lang="en-US" err="1">
                <a:latin typeface="Calibri"/>
                <a:ea typeface="Calibri"/>
                <a:cs typeface="Calibri"/>
              </a:rPr>
              <a:t>eller</a:t>
            </a:r>
            <a:r>
              <a:rPr lang="en-US">
                <a:latin typeface="Calibri"/>
                <a:ea typeface="Calibri"/>
                <a:cs typeface="Calibri"/>
              </a:rPr>
              <a:t> det hele </a:t>
            </a:r>
            <a:r>
              <a:rPr lang="en-US" err="1">
                <a:latin typeface="Calibri"/>
                <a:ea typeface="Calibri"/>
                <a:cs typeface="Calibri"/>
              </a:rPr>
              <a:t>billede</a:t>
            </a:r>
            <a:r>
              <a:rPr lang="en-US">
                <a:latin typeface="Calibri"/>
                <a:ea typeface="Calibri"/>
                <a:cs typeface="Calibri"/>
              </a:rPr>
              <a:t>, man </a:t>
            </a:r>
            <a:r>
              <a:rPr lang="en-US" err="1">
                <a:latin typeface="Calibri"/>
                <a:ea typeface="Calibri"/>
                <a:cs typeface="Calibri"/>
              </a:rPr>
              <a:t>har</a:t>
            </a:r>
            <a:r>
              <a:rPr lang="en-US">
                <a:latin typeface="Calibri"/>
                <a:ea typeface="Calibri"/>
                <a:cs typeface="Calibri"/>
              </a:rPr>
              <a:t> bare </a:t>
            </a:r>
            <a:r>
              <a:rPr lang="en-US" err="1">
                <a:latin typeface="Calibri"/>
                <a:ea typeface="Calibri"/>
                <a:cs typeface="Calibri"/>
              </a:rPr>
              <a:t>tilføjet</a:t>
            </a:r>
            <a:r>
              <a:rPr lang="en-US">
                <a:latin typeface="Calibri"/>
                <a:ea typeface="Calibri"/>
                <a:cs typeface="Calibri"/>
              </a:rPr>
              <a:t>. </a:t>
            </a:r>
          </a:p>
          <a:p>
            <a:pPr>
              <a:buNone/>
            </a:pPr>
            <a:r>
              <a:rPr lang="en-US">
                <a:latin typeface="Calibri"/>
                <a:ea typeface="Calibri"/>
                <a:cs typeface="Calibri"/>
              </a:rPr>
              <a:t>Hun </a:t>
            </a:r>
            <a:r>
              <a:rPr lang="en-US" err="1">
                <a:latin typeface="Calibri"/>
                <a:ea typeface="Calibri"/>
                <a:cs typeface="Calibri"/>
              </a:rPr>
              <a:t>har</a:t>
            </a:r>
            <a:r>
              <a:rPr lang="en-US">
                <a:latin typeface="Calibri"/>
                <a:ea typeface="Calibri"/>
                <a:cs typeface="Calibri"/>
              </a:rPr>
              <a:t> </a:t>
            </a:r>
            <a:r>
              <a:rPr lang="en-US" err="1">
                <a:latin typeface="Calibri"/>
                <a:ea typeface="Calibri"/>
                <a:cs typeface="Calibri"/>
              </a:rPr>
              <a:t>fx</a:t>
            </a:r>
            <a:r>
              <a:rPr lang="en-US">
                <a:latin typeface="Calibri"/>
                <a:ea typeface="Calibri"/>
                <a:cs typeface="Calibri"/>
              </a:rPr>
              <a:t> haft </a:t>
            </a:r>
            <a:r>
              <a:rPr lang="en-US" err="1">
                <a:latin typeface="Calibri"/>
                <a:ea typeface="Calibri"/>
                <a:cs typeface="Calibri"/>
              </a:rPr>
              <a:t>kvalme</a:t>
            </a:r>
            <a:r>
              <a:rPr lang="en-US">
                <a:latin typeface="Calibri"/>
                <a:ea typeface="Calibri"/>
                <a:cs typeface="Calibri"/>
              </a:rPr>
              <a:t>. Og der </a:t>
            </a:r>
            <a:r>
              <a:rPr lang="en-US" err="1">
                <a:latin typeface="Calibri"/>
                <a:ea typeface="Calibri"/>
                <a:cs typeface="Calibri"/>
              </a:rPr>
              <a:t>har</a:t>
            </a:r>
            <a:r>
              <a:rPr lang="en-US">
                <a:latin typeface="Calibri"/>
                <a:ea typeface="Calibri"/>
                <a:cs typeface="Calibri"/>
              </a:rPr>
              <a:t> man </a:t>
            </a:r>
            <a:r>
              <a:rPr lang="en-US" err="1">
                <a:latin typeface="Calibri"/>
                <a:ea typeface="Calibri"/>
                <a:cs typeface="Calibri"/>
              </a:rPr>
              <a:t>givet</a:t>
            </a:r>
            <a:r>
              <a:rPr lang="en-US">
                <a:latin typeface="Calibri"/>
                <a:ea typeface="Calibri"/>
                <a:cs typeface="Calibri"/>
              </a:rPr>
              <a:t> </a:t>
            </a:r>
            <a:r>
              <a:rPr lang="en-US" err="1">
                <a:latin typeface="Calibri"/>
                <a:ea typeface="Calibri"/>
                <a:cs typeface="Calibri"/>
              </a:rPr>
              <a:t>kvalmestillende</a:t>
            </a:r>
            <a:r>
              <a:rPr lang="en-US">
                <a:latin typeface="Calibri"/>
                <a:ea typeface="Calibri"/>
                <a:cs typeface="Calibri"/>
              </a:rPr>
              <a:t>. Det </a:t>
            </a:r>
            <a:r>
              <a:rPr lang="en-US" err="1">
                <a:latin typeface="Calibri"/>
                <a:ea typeface="Calibri"/>
                <a:cs typeface="Calibri"/>
              </a:rPr>
              <a:t>har</a:t>
            </a:r>
            <a:r>
              <a:rPr lang="en-US">
                <a:latin typeface="Calibri"/>
                <a:ea typeface="Calibri"/>
                <a:cs typeface="Calibri"/>
              </a:rPr>
              <a:t> </a:t>
            </a:r>
            <a:r>
              <a:rPr lang="en-US" err="1">
                <a:latin typeface="Calibri"/>
                <a:ea typeface="Calibri"/>
                <a:cs typeface="Calibri"/>
              </a:rPr>
              <a:t>hun</a:t>
            </a:r>
            <a:r>
              <a:rPr lang="en-US">
                <a:latin typeface="Calibri"/>
                <a:ea typeface="Calibri"/>
                <a:cs typeface="Calibri"/>
              </a:rPr>
              <a:t> </a:t>
            </a:r>
            <a:r>
              <a:rPr lang="en-US" err="1">
                <a:latin typeface="Calibri"/>
                <a:ea typeface="Calibri"/>
                <a:cs typeface="Calibri"/>
              </a:rPr>
              <a:t>fået</a:t>
            </a:r>
            <a:r>
              <a:rPr lang="en-US">
                <a:latin typeface="Calibri"/>
                <a:ea typeface="Calibri"/>
                <a:cs typeface="Calibri"/>
              </a:rPr>
              <a:t> I 2 </a:t>
            </a:r>
            <a:r>
              <a:rPr lang="en-US" err="1">
                <a:latin typeface="Calibri"/>
                <a:ea typeface="Calibri"/>
                <a:cs typeface="Calibri"/>
              </a:rPr>
              <a:t>år</a:t>
            </a:r>
            <a:r>
              <a:rPr lang="en-US">
                <a:latin typeface="Calibri"/>
                <a:ea typeface="Calibri"/>
                <a:cs typeface="Calibri"/>
              </a:rPr>
              <a:t>, </a:t>
            </a:r>
            <a:r>
              <a:rPr lang="en-US" err="1">
                <a:latin typeface="Calibri"/>
                <a:ea typeface="Calibri"/>
                <a:cs typeface="Calibri"/>
              </a:rPr>
              <a:t>og</a:t>
            </a:r>
            <a:r>
              <a:rPr lang="en-US">
                <a:latin typeface="Calibri"/>
                <a:ea typeface="Calibri"/>
                <a:cs typeface="Calibri"/>
              </a:rPr>
              <a:t> </a:t>
            </a:r>
            <a:r>
              <a:rPr lang="en-US" err="1">
                <a:latin typeface="Calibri"/>
                <a:ea typeface="Calibri"/>
                <a:cs typeface="Calibri"/>
              </a:rPr>
              <a:t>har</a:t>
            </a:r>
            <a:r>
              <a:rPr lang="en-US">
                <a:latin typeface="Calibri"/>
                <a:ea typeface="Calibri"/>
                <a:cs typeface="Calibri"/>
              </a:rPr>
              <a:t> </a:t>
            </a:r>
            <a:r>
              <a:rPr lang="en-US" err="1">
                <a:latin typeface="Calibri"/>
                <a:ea typeface="Calibri"/>
                <a:cs typeface="Calibri"/>
              </a:rPr>
              <a:t>stadig</a:t>
            </a:r>
            <a:r>
              <a:rPr lang="en-US">
                <a:latin typeface="Calibri"/>
                <a:ea typeface="Calibri"/>
                <a:cs typeface="Calibri"/>
              </a:rPr>
              <a:t> </a:t>
            </a:r>
            <a:r>
              <a:rPr lang="en-US" err="1">
                <a:latin typeface="Calibri"/>
                <a:ea typeface="Calibri"/>
                <a:cs typeface="Calibri"/>
              </a:rPr>
              <a:t>kvalme</a:t>
            </a:r>
            <a:r>
              <a:rPr lang="en-US">
                <a:latin typeface="Calibri"/>
                <a:ea typeface="Calibri"/>
                <a:cs typeface="Calibri"/>
              </a:rPr>
              <a:t>. </a:t>
            </a:r>
          </a:p>
          <a:p>
            <a:pPr>
              <a:buNone/>
            </a:pPr>
            <a:endParaRPr lang="en-US">
              <a:latin typeface="Calibri"/>
              <a:ea typeface="Calibri"/>
              <a:cs typeface="Calibri"/>
            </a:endParaRPr>
          </a:p>
          <a:p>
            <a:pPr>
              <a:buNone/>
            </a:pPr>
            <a:r>
              <a:rPr lang="en-US">
                <a:latin typeface="Calibri"/>
                <a:ea typeface="Calibri"/>
                <a:cs typeface="Calibri"/>
              </a:rPr>
              <a:t>Har </a:t>
            </a:r>
            <a:r>
              <a:rPr lang="en-US" err="1">
                <a:latin typeface="Calibri"/>
                <a:ea typeface="Calibri"/>
                <a:cs typeface="Calibri"/>
              </a:rPr>
              <a:t>kvalme</a:t>
            </a:r>
            <a:r>
              <a:rPr lang="en-US">
                <a:latin typeface="Calibri"/>
                <a:ea typeface="Calibri"/>
                <a:cs typeface="Calibri"/>
              </a:rPr>
              <a:t> --&gt; </a:t>
            </a:r>
            <a:r>
              <a:rPr lang="en-US" err="1">
                <a:latin typeface="Calibri"/>
                <a:ea typeface="Calibri"/>
                <a:cs typeface="Calibri"/>
              </a:rPr>
              <a:t>spiser</a:t>
            </a:r>
            <a:r>
              <a:rPr lang="en-US">
                <a:latin typeface="Calibri"/>
                <a:ea typeface="Calibri"/>
                <a:cs typeface="Calibri"/>
              </a:rPr>
              <a:t> </a:t>
            </a:r>
            <a:r>
              <a:rPr lang="en-US" err="1">
                <a:latin typeface="Calibri"/>
                <a:ea typeface="Calibri"/>
                <a:cs typeface="Calibri"/>
              </a:rPr>
              <a:t>og</a:t>
            </a:r>
            <a:r>
              <a:rPr lang="en-US">
                <a:latin typeface="Calibri"/>
                <a:ea typeface="Calibri"/>
                <a:cs typeface="Calibri"/>
              </a:rPr>
              <a:t> </a:t>
            </a:r>
            <a:r>
              <a:rPr lang="en-US" err="1">
                <a:latin typeface="Calibri"/>
                <a:ea typeface="Calibri"/>
                <a:cs typeface="Calibri"/>
              </a:rPr>
              <a:t>drikker</a:t>
            </a:r>
            <a:r>
              <a:rPr lang="en-US">
                <a:latin typeface="Calibri"/>
                <a:ea typeface="Calibri"/>
                <a:cs typeface="Calibri"/>
              </a:rPr>
              <a:t> </a:t>
            </a:r>
            <a:r>
              <a:rPr lang="en-US" err="1">
                <a:latin typeface="Calibri"/>
                <a:ea typeface="Calibri"/>
                <a:cs typeface="Calibri"/>
              </a:rPr>
              <a:t>ikke</a:t>
            </a:r>
            <a:r>
              <a:rPr lang="en-US">
                <a:latin typeface="Calibri"/>
                <a:ea typeface="Calibri"/>
                <a:cs typeface="Calibri"/>
              </a:rPr>
              <a:t> –&gt; </a:t>
            </a:r>
            <a:r>
              <a:rPr lang="en-US" err="1">
                <a:latin typeface="Calibri"/>
                <a:ea typeface="Calibri"/>
                <a:cs typeface="Calibri"/>
              </a:rPr>
              <a:t>vægttab</a:t>
            </a:r>
            <a:r>
              <a:rPr lang="en-US">
                <a:latin typeface="Calibri"/>
                <a:ea typeface="Calibri"/>
                <a:cs typeface="Calibri"/>
              </a:rPr>
              <a:t> --&gt; </a:t>
            </a:r>
            <a:r>
              <a:rPr lang="en-US" err="1">
                <a:latin typeface="Calibri"/>
                <a:ea typeface="Calibri"/>
                <a:cs typeface="Calibri"/>
              </a:rPr>
              <a:t>træt</a:t>
            </a:r>
            <a:r>
              <a:rPr lang="en-US">
                <a:latin typeface="Calibri"/>
                <a:ea typeface="Calibri"/>
                <a:cs typeface="Calibri"/>
              </a:rPr>
              <a:t> </a:t>
            </a:r>
            <a:r>
              <a:rPr lang="en-US" err="1">
                <a:latin typeface="Calibri"/>
                <a:ea typeface="Calibri"/>
                <a:cs typeface="Calibri"/>
              </a:rPr>
              <a:t>og</a:t>
            </a:r>
            <a:r>
              <a:rPr lang="en-US">
                <a:latin typeface="Calibri"/>
                <a:ea typeface="Calibri"/>
                <a:cs typeface="Calibri"/>
              </a:rPr>
              <a:t> </a:t>
            </a:r>
            <a:r>
              <a:rPr lang="en-US" err="1">
                <a:latin typeface="Calibri"/>
                <a:ea typeface="Calibri"/>
                <a:cs typeface="Calibri"/>
              </a:rPr>
              <a:t>svimmel</a:t>
            </a:r>
            <a:r>
              <a:rPr lang="en-US">
                <a:latin typeface="Calibri"/>
                <a:ea typeface="Calibri"/>
                <a:cs typeface="Calibri"/>
              </a:rPr>
              <a:t> --&gt; </a:t>
            </a:r>
            <a:r>
              <a:rPr lang="en-US" err="1">
                <a:latin typeface="Calibri"/>
                <a:ea typeface="Calibri"/>
                <a:cs typeface="Calibri"/>
              </a:rPr>
              <a:t>falder</a:t>
            </a:r>
            <a:r>
              <a:rPr lang="en-US">
                <a:latin typeface="Calibri"/>
                <a:ea typeface="Calibri"/>
                <a:cs typeface="Calibri"/>
              </a:rPr>
              <a:t> --&gt; </a:t>
            </a:r>
            <a:r>
              <a:rPr lang="en-US" err="1">
                <a:latin typeface="Calibri"/>
                <a:ea typeface="Calibri"/>
                <a:cs typeface="Calibri"/>
              </a:rPr>
              <a:t>forstoppet</a:t>
            </a:r>
            <a:r>
              <a:rPr lang="en-US">
                <a:latin typeface="Calibri"/>
                <a:ea typeface="Calibri"/>
                <a:cs typeface="Calibri"/>
              </a:rPr>
              <a:t> </a:t>
            </a:r>
            <a:r>
              <a:rPr lang="en-US" err="1">
                <a:latin typeface="Calibri"/>
                <a:ea typeface="Calibri"/>
                <a:cs typeface="Calibri"/>
              </a:rPr>
              <a:t>osv</a:t>
            </a:r>
            <a:r>
              <a:rPr lang="en-US">
                <a:latin typeface="Calibri"/>
                <a:ea typeface="Calibri"/>
                <a:cs typeface="Calibri"/>
              </a:rPr>
              <a:t> </a:t>
            </a:r>
            <a:r>
              <a:rPr lang="en-US" err="1">
                <a:latin typeface="Calibri"/>
                <a:ea typeface="Calibri"/>
                <a:cs typeface="Calibri"/>
              </a:rPr>
              <a:t>osv</a:t>
            </a:r>
            <a:r>
              <a:rPr lang="en-US">
                <a:latin typeface="Calibri"/>
                <a:ea typeface="Calibri"/>
                <a:cs typeface="Calibri"/>
              </a:rPr>
              <a:t>. </a:t>
            </a:r>
          </a:p>
          <a:p>
            <a:pPr>
              <a:buNone/>
            </a:pPr>
            <a:r>
              <a:rPr lang="en-US">
                <a:latin typeface="Calibri"/>
                <a:ea typeface="Calibri"/>
                <a:cs typeface="Calibri"/>
              </a:rPr>
              <a:t>Det </a:t>
            </a:r>
            <a:r>
              <a:rPr lang="en-US" err="1">
                <a:latin typeface="Calibri"/>
                <a:ea typeface="Calibri"/>
                <a:cs typeface="Calibri"/>
              </a:rPr>
              <a:t>kan</a:t>
            </a:r>
            <a:r>
              <a:rPr lang="en-US">
                <a:latin typeface="Calibri"/>
                <a:ea typeface="Calibri"/>
                <a:cs typeface="Calibri"/>
              </a:rPr>
              <a:t> </a:t>
            </a:r>
            <a:r>
              <a:rPr lang="en-US" err="1">
                <a:latin typeface="Calibri"/>
                <a:ea typeface="Calibri"/>
                <a:cs typeface="Calibri"/>
              </a:rPr>
              <a:t>gå</a:t>
            </a:r>
            <a:r>
              <a:rPr lang="en-US">
                <a:latin typeface="Calibri"/>
                <a:ea typeface="Calibri"/>
                <a:cs typeface="Calibri"/>
              </a:rPr>
              <a:t> I ring. Vores </a:t>
            </a:r>
            <a:r>
              <a:rPr lang="en-US" err="1">
                <a:latin typeface="Calibri"/>
                <a:ea typeface="Calibri"/>
                <a:cs typeface="Calibri"/>
              </a:rPr>
              <a:t>arbejde</a:t>
            </a:r>
            <a:r>
              <a:rPr lang="en-US">
                <a:latin typeface="Calibri"/>
                <a:ea typeface="Calibri"/>
                <a:cs typeface="Calibri"/>
              </a:rPr>
              <a:t> er </a:t>
            </a:r>
            <a:r>
              <a:rPr lang="en-US" err="1">
                <a:latin typeface="Calibri"/>
                <a:ea typeface="Calibri"/>
                <a:cs typeface="Calibri"/>
              </a:rPr>
              <a:t>detaljegraden</a:t>
            </a:r>
            <a:r>
              <a:rPr lang="en-US">
                <a:latin typeface="Calibri"/>
                <a:ea typeface="Calibri"/>
                <a:cs typeface="Calibri"/>
              </a:rPr>
              <a:t> </a:t>
            </a:r>
            <a:r>
              <a:rPr lang="en-US" err="1">
                <a:latin typeface="Calibri"/>
                <a:ea typeface="Calibri"/>
                <a:cs typeface="Calibri"/>
              </a:rPr>
              <a:t>og</a:t>
            </a:r>
            <a:r>
              <a:rPr lang="en-US">
                <a:latin typeface="Calibri"/>
                <a:ea typeface="Calibri"/>
                <a:cs typeface="Calibri"/>
              </a:rPr>
              <a:t> </a:t>
            </a:r>
            <a:r>
              <a:rPr lang="en-US" err="1">
                <a:latin typeface="Calibri"/>
                <a:ea typeface="Calibri"/>
                <a:cs typeface="Calibri"/>
              </a:rPr>
              <a:t>detektivarbejdet</a:t>
            </a:r>
            <a:r>
              <a:rPr lang="en-US">
                <a:latin typeface="Calibri"/>
                <a:ea typeface="Calibri"/>
                <a:cs typeface="Calibri"/>
              </a:rPr>
              <a:t> I at </a:t>
            </a:r>
            <a:r>
              <a:rPr lang="en-US" err="1">
                <a:latin typeface="Calibri"/>
                <a:ea typeface="Calibri"/>
                <a:cs typeface="Calibri"/>
              </a:rPr>
              <a:t>finjustere</a:t>
            </a:r>
            <a:r>
              <a:rPr lang="en-US">
                <a:latin typeface="Calibri"/>
                <a:ea typeface="Calibri"/>
                <a:cs typeface="Calibri"/>
              </a:rPr>
              <a:t> den </a:t>
            </a:r>
            <a:r>
              <a:rPr lang="en-US" err="1">
                <a:latin typeface="Calibri"/>
                <a:ea typeface="Calibri"/>
                <a:cs typeface="Calibri"/>
              </a:rPr>
              <a:t>enkelte</a:t>
            </a:r>
            <a:r>
              <a:rPr lang="en-US">
                <a:latin typeface="Calibri"/>
                <a:ea typeface="Calibri"/>
                <a:cs typeface="Calibri"/>
              </a:rPr>
              <a:t> </a:t>
            </a:r>
            <a:r>
              <a:rPr lang="en-US" err="1">
                <a:latin typeface="Calibri"/>
                <a:ea typeface="Calibri"/>
                <a:cs typeface="Calibri"/>
              </a:rPr>
              <a:t>behandling</a:t>
            </a:r>
            <a:r>
              <a:rPr lang="en-US">
                <a:latin typeface="Calibri"/>
                <a:ea typeface="Calibri"/>
                <a:cs typeface="Calibri"/>
              </a:rPr>
              <a:t> </a:t>
            </a:r>
            <a:r>
              <a:rPr lang="en-US" err="1">
                <a:latin typeface="Calibri"/>
                <a:ea typeface="Calibri"/>
                <a:cs typeface="Calibri"/>
              </a:rPr>
              <a:t>og</a:t>
            </a:r>
            <a:r>
              <a:rPr lang="en-US">
                <a:latin typeface="Calibri"/>
                <a:ea typeface="Calibri"/>
                <a:cs typeface="Calibri"/>
              </a:rPr>
              <a:t> </a:t>
            </a:r>
            <a:r>
              <a:rPr lang="en-US" err="1">
                <a:latin typeface="Calibri"/>
                <a:ea typeface="Calibri"/>
                <a:cs typeface="Calibri"/>
              </a:rPr>
              <a:t>løse</a:t>
            </a:r>
            <a:r>
              <a:rPr lang="en-US">
                <a:latin typeface="Calibri"/>
                <a:ea typeface="Calibri"/>
                <a:cs typeface="Calibri"/>
              </a:rPr>
              <a:t> </a:t>
            </a:r>
            <a:r>
              <a:rPr lang="en-US" err="1">
                <a:latin typeface="Calibri"/>
                <a:ea typeface="Calibri"/>
                <a:cs typeface="Calibri"/>
              </a:rPr>
              <a:t>årsagen</a:t>
            </a:r>
            <a:r>
              <a:rPr lang="en-US">
                <a:latin typeface="Calibri"/>
                <a:ea typeface="Calibri"/>
                <a:cs typeface="Calibri"/>
              </a:rPr>
              <a:t> </a:t>
            </a:r>
            <a:r>
              <a:rPr lang="en-US" err="1">
                <a:latin typeface="Calibri"/>
                <a:ea typeface="Calibri"/>
                <a:cs typeface="Calibri"/>
              </a:rPr>
              <a:t>til</a:t>
            </a:r>
            <a:r>
              <a:rPr lang="en-US">
                <a:latin typeface="Calibri"/>
                <a:ea typeface="Calibri"/>
                <a:cs typeface="Calibri"/>
              </a:rPr>
              <a:t> </a:t>
            </a:r>
            <a:r>
              <a:rPr lang="en-US" err="1">
                <a:latin typeface="Calibri"/>
                <a:ea typeface="Calibri"/>
                <a:cs typeface="Calibri"/>
              </a:rPr>
              <a:t>symptomerne</a:t>
            </a:r>
            <a:r>
              <a:rPr lang="en-US">
                <a:latin typeface="Calibri"/>
                <a:ea typeface="Calibri"/>
                <a:cs typeface="Calibri"/>
              </a:rPr>
              <a:t>. </a:t>
            </a:r>
            <a:endParaRPr lang="en-US"/>
          </a:p>
          <a:p>
            <a:pPr>
              <a:buNone/>
            </a:pPr>
            <a:endParaRPr lang="en-US">
              <a:latin typeface="Calibri"/>
              <a:ea typeface="Calibri"/>
              <a:cs typeface="Calibri"/>
            </a:endParaRPr>
          </a:p>
          <a:p>
            <a:pPr>
              <a:buNone/>
            </a:pPr>
            <a:endParaRPr lang="en-US">
              <a:latin typeface="Calibri"/>
              <a:ea typeface="Calibri"/>
              <a:cs typeface="Calibri"/>
            </a:endParaRPr>
          </a:p>
          <a:p>
            <a:pPr>
              <a:buNone/>
            </a:pPr>
            <a:r>
              <a:rPr lang="en-US">
                <a:latin typeface="Calibri"/>
                <a:ea typeface="Calibri"/>
                <a:cs typeface="Calibri"/>
              </a:rPr>
              <a:t>FRAGTMENTERET: </a:t>
            </a:r>
            <a:r>
              <a:rPr lang="en-US" err="1">
                <a:latin typeface="Calibri"/>
                <a:ea typeface="Calibri"/>
                <a:cs typeface="Calibri"/>
              </a:rPr>
              <a:t>Så</a:t>
            </a:r>
            <a:r>
              <a:rPr lang="en-US">
                <a:latin typeface="Calibri"/>
                <a:ea typeface="Calibri"/>
                <a:cs typeface="Calibri"/>
              </a:rPr>
              <a:t> det her er et </a:t>
            </a:r>
            <a:r>
              <a:rPr lang="en-US" err="1">
                <a:latin typeface="Calibri"/>
                <a:ea typeface="Calibri"/>
                <a:cs typeface="Calibri"/>
              </a:rPr>
              <a:t>billede</a:t>
            </a:r>
            <a:r>
              <a:rPr lang="en-US">
                <a:latin typeface="Calibri"/>
                <a:ea typeface="Calibri"/>
                <a:cs typeface="Calibri"/>
              </a:rPr>
              <a:t> </a:t>
            </a:r>
            <a:r>
              <a:rPr lang="en-US" err="1">
                <a:latin typeface="Calibri"/>
                <a:ea typeface="Calibri"/>
                <a:cs typeface="Calibri"/>
              </a:rPr>
              <a:t>af</a:t>
            </a:r>
            <a:r>
              <a:rPr lang="en-US">
                <a:latin typeface="Calibri"/>
                <a:ea typeface="Calibri"/>
                <a:cs typeface="Calibri"/>
              </a:rPr>
              <a:t> </a:t>
            </a:r>
            <a:r>
              <a:rPr lang="en-US" err="1">
                <a:latin typeface="Calibri"/>
                <a:ea typeface="Calibri"/>
                <a:cs typeface="Calibri"/>
              </a:rPr>
              <a:t>en</a:t>
            </a:r>
            <a:r>
              <a:rPr lang="en-US">
                <a:latin typeface="Calibri"/>
                <a:ea typeface="Calibri"/>
                <a:cs typeface="Calibri"/>
              </a:rPr>
              <a:t> </a:t>
            </a:r>
            <a:r>
              <a:rPr lang="en-US" err="1">
                <a:latin typeface="Calibri"/>
                <a:ea typeface="Calibri"/>
                <a:cs typeface="Calibri"/>
              </a:rPr>
              <a:t>fragmenteret</a:t>
            </a:r>
            <a:r>
              <a:rPr lang="en-US">
                <a:latin typeface="Calibri"/>
                <a:ea typeface="Calibri"/>
                <a:cs typeface="Calibri"/>
              </a:rPr>
              <a:t> </a:t>
            </a:r>
            <a:r>
              <a:rPr lang="en-US" err="1">
                <a:latin typeface="Calibri"/>
                <a:ea typeface="Calibri"/>
                <a:cs typeface="Calibri"/>
              </a:rPr>
              <a:t>behandling</a:t>
            </a:r>
            <a:r>
              <a:rPr lang="en-US">
                <a:latin typeface="Calibri"/>
                <a:ea typeface="Calibri"/>
                <a:cs typeface="Calibri"/>
              </a:rPr>
              <a:t> I det </a:t>
            </a:r>
            <a:r>
              <a:rPr lang="en-US" err="1">
                <a:latin typeface="Calibri"/>
                <a:ea typeface="Calibri"/>
                <a:cs typeface="Calibri"/>
              </a:rPr>
              <a:t>nære</a:t>
            </a:r>
            <a:r>
              <a:rPr lang="en-US">
                <a:latin typeface="Calibri"/>
                <a:ea typeface="Calibri"/>
                <a:cs typeface="Calibri"/>
              </a:rPr>
              <a:t> </a:t>
            </a:r>
            <a:r>
              <a:rPr lang="en-US" err="1">
                <a:latin typeface="Calibri"/>
                <a:ea typeface="Calibri"/>
                <a:cs typeface="Calibri"/>
              </a:rPr>
              <a:t>sundhedsvæsen</a:t>
            </a:r>
            <a:r>
              <a:rPr lang="en-US">
                <a:latin typeface="Calibri"/>
                <a:ea typeface="Calibri"/>
                <a:cs typeface="Calibri"/>
              </a:rPr>
              <a:t>, </a:t>
            </a:r>
            <a:r>
              <a:rPr lang="en-US" err="1">
                <a:latin typeface="Calibri"/>
                <a:ea typeface="Calibri"/>
                <a:cs typeface="Calibri"/>
              </a:rPr>
              <a:t>hvor</a:t>
            </a:r>
            <a:r>
              <a:rPr lang="en-US">
                <a:latin typeface="Calibri"/>
                <a:ea typeface="Calibri"/>
                <a:cs typeface="Calibri"/>
              </a:rPr>
              <a:t> </a:t>
            </a:r>
            <a:r>
              <a:rPr lang="en-US" err="1">
                <a:latin typeface="Calibri"/>
                <a:ea typeface="Calibri"/>
                <a:cs typeface="Calibri"/>
              </a:rPr>
              <a:t>ingen</a:t>
            </a:r>
            <a:r>
              <a:rPr lang="en-US">
                <a:latin typeface="Calibri"/>
                <a:ea typeface="Calibri"/>
                <a:cs typeface="Calibri"/>
              </a:rPr>
              <a:t> </a:t>
            </a:r>
            <a:r>
              <a:rPr lang="en-US" err="1">
                <a:latin typeface="Calibri"/>
                <a:ea typeface="Calibri"/>
                <a:cs typeface="Calibri"/>
              </a:rPr>
              <a:t>kigger</a:t>
            </a:r>
            <a:r>
              <a:rPr lang="en-US">
                <a:latin typeface="Calibri"/>
                <a:ea typeface="Calibri"/>
                <a:cs typeface="Calibri"/>
              </a:rPr>
              <a:t> </a:t>
            </a:r>
            <a:r>
              <a:rPr lang="en-US" err="1">
                <a:latin typeface="Calibri"/>
                <a:ea typeface="Calibri"/>
                <a:cs typeface="Calibri"/>
              </a:rPr>
              <a:t>på</a:t>
            </a:r>
            <a:r>
              <a:rPr lang="en-US">
                <a:latin typeface="Calibri"/>
                <a:ea typeface="Calibri"/>
                <a:cs typeface="Calibri"/>
              </a:rPr>
              <a:t> hele Betty. </a:t>
            </a:r>
          </a:p>
        </p:txBody>
      </p:sp>
    </p:spTree>
    <p:extLst>
      <p:ext uri="{BB962C8B-B14F-4D97-AF65-F5344CB8AC3E}">
        <p14:creationId xmlns:p14="http://schemas.microsoft.com/office/powerpoint/2010/main" val="1128099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0D2DA-A9EB-0E96-CACA-8F3AD68D4EE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AC7779E-8129-5A3E-9DB0-92E36EA08B88}"/>
              </a:ext>
            </a:extLst>
          </p:cNvPr>
          <p:cNvSpPr>
            <a:spLocks noGrp="1" noRot="1" noChangeAspect="1"/>
          </p:cNvSpPr>
          <p:nvPr>
            <p:ph type="sldImg"/>
          </p:nvPr>
        </p:nvSpPr>
        <p:spPr>
          <a:xfrm>
            <a:off x="381000" y="685800"/>
            <a:ext cx="6096000" cy="3429000"/>
          </a:xfrm>
        </p:spPr>
      </p:sp>
      <p:sp>
        <p:nvSpPr>
          <p:cNvPr id="3" name="Pladsholder til noter 2">
            <a:extLst>
              <a:ext uri="{FF2B5EF4-FFF2-40B4-BE49-F238E27FC236}">
                <a16:creationId xmlns:a16="http://schemas.microsoft.com/office/drawing/2014/main" id="{74DCCD1C-598C-7C60-4471-56741A93F653}"/>
              </a:ext>
            </a:extLst>
          </p:cNvPr>
          <p:cNvSpPr>
            <a:spLocks noGrp="1"/>
          </p:cNvSpPr>
          <p:nvPr>
            <p:ph type="body" idx="1"/>
          </p:nvPr>
        </p:nvSpPr>
        <p:spPr/>
        <p:txBody>
          <a:bodyPr/>
          <a:lstStyle/>
          <a:p>
            <a:pPr marL="158750" indent="0">
              <a:buNone/>
            </a:pPr>
            <a:r>
              <a:rPr lang="da-DK"/>
              <a:t>Catrine</a:t>
            </a:r>
            <a:br>
              <a:rPr lang="da-DK"/>
            </a:br>
            <a:r>
              <a:rPr lang="da-DK"/>
              <a:t>Ud fra det samlede overblik over symptomer sammenholdt med billedet af genindlæggelser, symptombehandling og detektivarbejdet, sendte jeg en kvalificeret helhedsvurdering til egen læge med forslag om sanering i medicinen og forslag til yderligere behandling – med baggrund i både </a:t>
            </a:r>
            <a:r>
              <a:rPr lang="da-DK" err="1"/>
              <a:t>anamense</a:t>
            </a:r>
            <a:r>
              <a:rPr lang="da-DK"/>
              <a:t>, symptomerne jeg så og Betty. Hendes her og nu situation og hendes største klage.</a:t>
            </a:r>
            <a:endParaRPr lang="en-US"/>
          </a:p>
          <a:p>
            <a:pPr marL="158750" indent="0">
              <a:buNone/>
            </a:pPr>
            <a:endParaRPr lang="da-DK"/>
          </a:p>
          <a:p>
            <a:pPr marL="158750" indent="0">
              <a:buNone/>
            </a:pPr>
            <a:r>
              <a:rPr lang="da-DK"/>
              <a:t>Man går grundigt og systematisk til værks, så man finder et system i alle hendes symptomer der peger i flere retninger </a:t>
            </a:r>
          </a:p>
          <a:p>
            <a:pPr marL="158750" indent="0">
              <a:buNone/>
            </a:pPr>
            <a:endParaRPr lang="da-DK"/>
          </a:p>
          <a:p>
            <a:pPr marL="158750" indent="0">
              <a:buNone/>
            </a:pPr>
            <a:r>
              <a:rPr lang="da-DK"/>
              <a:t>Kardiologisk afviser og er kun ansvarlig for dræn</a:t>
            </a:r>
          </a:p>
          <a:p>
            <a:pPr marL="158750" indent="0">
              <a:buNone/>
            </a:pPr>
            <a:endParaRPr lang="da-DK"/>
          </a:p>
          <a:p>
            <a:r>
              <a:rPr lang="da-DK"/>
              <a:t>APN er den der observerer og reagerer på de målrettede opfølgninger og er tovholder </a:t>
            </a:r>
          </a:p>
          <a:p>
            <a:endParaRPr lang="da-DK"/>
          </a:p>
          <a:p>
            <a:r>
              <a:rPr lang="da-DK"/>
              <a:t>Mere detaljeret omkring tiltagene. (tidslinje hvor man fjerne medicinen </a:t>
            </a:r>
          </a:p>
          <a:p>
            <a:r>
              <a:rPr lang="da-DK"/>
              <a:t>Vanddrivende, </a:t>
            </a:r>
            <a:r>
              <a:rPr lang="da-DK" err="1"/>
              <a:t>prednisolon</a:t>
            </a:r>
            <a:r>
              <a:rPr lang="da-DK"/>
              <a:t>, </a:t>
            </a:r>
            <a:r>
              <a:rPr lang="da-DK" err="1"/>
              <a:t>meteclopramide</a:t>
            </a:r>
            <a:r>
              <a:rPr lang="da-DK"/>
              <a:t>, omlægge antidepressiv medicin. (Det sker ud fra en helhedsorienteret forståelse med fokus på det der betyder mest for Betty)</a:t>
            </a:r>
          </a:p>
          <a:p>
            <a:r>
              <a:rPr lang="da-DK"/>
              <a:t>Det informative med sundhedskompetencer så hun forstod hvad der foregik omkring hende. Fremmer forståelsen for hvad det er indsatsen </a:t>
            </a:r>
          </a:p>
          <a:p>
            <a:endParaRPr lang="da-DK"/>
          </a:p>
          <a:p>
            <a:r>
              <a:rPr lang="da-DK"/>
              <a:t>Medicin </a:t>
            </a:r>
            <a:r>
              <a:rPr lang="da-DK" err="1"/>
              <a:t>vs</a:t>
            </a:r>
            <a:r>
              <a:rPr lang="da-DK"/>
              <a:t> løbende sygeplejefaglige indsatser </a:t>
            </a:r>
          </a:p>
          <a:p>
            <a:pPr marL="158750" indent="0">
              <a:buNone/>
            </a:pPr>
            <a:endParaRPr lang="da-DK"/>
          </a:p>
          <a:p>
            <a:pPr marL="158750" indent="0">
              <a:buNone/>
            </a:pPr>
            <a:endParaRPr lang="da-DK"/>
          </a:p>
        </p:txBody>
      </p:sp>
      <p:sp>
        <p:nvSpPr>
          <p:cNvPr id="4" name="Pladsholder til slidenummer 3">
            <a:extLst>
              <a:ext uri="{FF2B5EF4-FFF2-40B4-BE49-F238E27FC236}">
                <a16:creationId xmlns:a16="http://schemas.microsoft.com/office/drawing/2014/main" id="{4DF84A2E-9121-77AF-FB87-959B6AA42997}"/>
              </a:ext>
            </a:extLst>
          </p:cNvPr>
          <p:cNvSpPr>
            <a:spLocks noGrp="1"/>
          </p:cNvSpPr>
          <p:nvPr>
            <p:ph type="sldNum" sz="quarter" idx="5"/>
          </p:nvPr>
        </p:nvSpPr>
        <p:spPr/>
        <p:txBody>
          <a:bodyPr/>
          <a:lstStyle/>
          <a:p>
            <a:fld id="{4C2D1CAE-4DD6-46DA-874E-964B2DFC6165}" type="slidenum">
              <a:rPr lang="da-DK" smtClean="0"/>
              <a:t>19</a:t>
            </a:fld>
            <a:endParaRPr lang="da-DK"/>
          </a:p>
        </p:txBody>
      </p:sp>
    </p:spTree>
    <p:extLst>
      <p:ext uri="{BB962C8B-B14F-4D97-AF65-F5344CB8AC3E}">
        <p14:creationId xmlns:p14="http://schemas.microsoft.com/office/powerpoint/2010/main" val="352182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13bb84463e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13bb84463e1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da-DK"/>
              <a:t>Sarah</a:t>
            </a:r>
          </a:p>
          <a:p>
            <a:pPr marL="0" indent="0">
              <a:buNone/>
            </a:pPr>
            <a:endParaRPr lang="da-DK"/>
          </a:p>
          <a:p>
            <a:pPr marL="0" indent="0">
              <a:buNone/>
            </a:pPr>
            <a:r>
              <a:rPr lang="da-DK"/>
              <a:t>I vores team er vi 6 sygeplejersker. Vi er alle uddannet på Aarhus Universitet og kommer med en bred erfaring både uddannelsesmæssigt og arbejdsmæssigt. Vi byder ind med erfaring både fra de medicinske specialer, fra hospice verdenen og fra den kommunale sygepleje.</a:t>
            </a:r>
          </a:p>
          <a:p>
            <a:pPr marL="0" indent="0">
              <a:buNone/>
            </a:pPr>
            <a:r>
              <a:rPr lang="da-DK"/>
              <a:t>Det betyder at vi supplerer hinanden godt i forhold til faglig sparring på de opgaver, der kommer ind i teamet.</a:t>
            </a:r>
          </a:p>
          <a:p>
            <a:pPr marL="0" indent="0">
              <a:buNone/>
            </a:pPr>
            <a:endParaRPr lang="da-DK"/>
          </a:p>
          <a:p>
            <a:pPr marL="0" indent="0">
              <a:buNone/>
            </a:pPr>
            <a:r>
              <a:rPr lang="da-DK"/>
              <a:t>Vi mødes fast to gange om ugen af 3 timer i til fastlagt APN-tid. Det er tid vi bruger sammen i forhold til at tage nye borgere i forløb i forbindelse med APN-triage, som vi fortæller nærmere om. Det er også tid vi bruger til strukturerede præsentationer med henblik på faglig sparring omkring borgerforløb.</a:t>
            </a:r>
          </a:p>
          <a:p>
            <a:pPr marL="0" indent="0">
              <a:buNone/>
            </a:pPr>
            <a:endParaRPr lang="da-DK"/>
          </a:p>
          <a:p>
            <a:pPr marL="0" indent="0">
              <a:buNone/>
            </a:pPr>
            <a:r>
              <a:rPr lang="da-DK"/>
              <a:t>Vi er selvtilrettelæggende i forhold til opgaver. Det betyder at vi kan følge borgeren, der hvor behovet er, når behovet er. Vi har altså selv mulighed for at tilrettelægge de indsatser, som vi betragter som relevante i de aktuelle borgerforløb. </a:t>
            </a:r>
          </a:p>
          <a:p>
            <a:pPr marL="0" indent="0">
              <a:buNone/>
            </a:pPr>
            <a:endParaRPr lang="da-DK"/>
          </a:p>
          <a:p>
            <a:pPr marL="0" indent="0">
              <a:buNone/>
            </a:pPr>
            <a:r>
              <a:rPr lang="da-DK"/>
              <a:t>Vi arbejder både med borgerforløb og udviklingsopgaver f.eks. implementering af Clinical Frailty Scale, Et projekt om anvendelse af sugerør ved dehydratio, sygeplejekonferencer i samspil med udekørende sygeplejersker og assistenter.</a:t>
            </a:r>
          </a:p>
          <a:p>
            <a:pPr marL="0" indent="0">
              <a:buNone/>
            </a:pPr>
            <a:endParaRPr lang="da-D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6">
          <a:extLst>
            <a:ext uri="{FF2B5EF4-FFF2-40B4-BE49-F238E27FC236}">
              <a16:creationId xmlns:a16="http://schemas.microsoft.com/office/drawing/2014/main" id="{4DC21C84-ADCF-3F7E-051E-C0A7ED8712EE}"/>
            </a:ext>
          </a:extLst>
        </p:cNvPr>
        <p:cNvGrpSpPr/>
        <p:nvPr/>
      </p:nvGrpSpPr>
      <p:grpSpPr>
        <a:xfrm>
          <a:off x="0" y="0"/>
          <a:ext cx="0" cy="0"/>
          <a:chOff x="0" y="0"/>
          <a:chExt cx="0" cy="0"/>
        </a:xfrm>
      </p:grpSpPr>
      <p:sp>
        <p:nvSpPr>
          <p:cNvPr id="4367" name="Google Shape;4367;g177044fa80b_0_407:notes">
            <a:extLst>
              <a:ext uri="{FF2B5EF4-FFF2-40B4-BE49-F238E27FC236}">
                <a16:creationId xmlns:a16="http://schemas.microsoft.com/office/drawing/2014/main" id="{9AB84D60-F5C1-6B56-D2C8-672AF23EC5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8" name="Google Shape;4368;g177044fa80b_0_407:notes">
            <a:extLst>
              <a:ext uri="{FF2B5EF4-FFF2-40B4-BE49-F238E27FC236}">
                <a16:creationId xmlns:a16="http://schemas.microsoft.com/office/drawing/2014/main" id="{DDA44C0D-AD41-58D2-D812-D96F26AB51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da-DK"/>
              <a:t>Catrine	</a:t>
            </a:r>
            <a:endParaRPr lang="en-US"/>
          </a:p>
          <a:p>
            <a:pPr>
              <a:buNone/>
            </a:pPr>
            <a:r>
              <a:rPr lang="da-DK">
                <a:solidFill>
                  <a:srgbClr val="191919"/>
                </a:solidFill>
              </a:rPr>
              <a:t>Klinisk lederskab. Prioritere hvad er vigtigst nu. Skaber sammenhængene patientforløb ved at tage både borger og pårørende i hånden gennem behandlingen. Vi retter henvendelse til rette indstanser på systematiske vis, ud fra hvad der giver mening i forløbet. </a:t>
            </a:r>
            <a:endParaRPr lang="da-DK"/>
          </a:p>
          <a:p>
            <a:pPr marL="76200" indent="0">
              <a:buNone/>
            </a:pPr>
            <a:endParaRPr lang="da-DK">
              <a:solidFill>
                <a:srgbClr val="191919"/>
              </a:solidFill>
            </a:endParaRPr>
          </a:p>
          <a:p>
            <a:pPr marL="76200" indent="0">
              <a:buNone/>
            </a:pPr>
            <a:endParaRPr lang="da-DK">
              <a:solidFill>
                <a:srgbClr val="191919"/>
              </a:solidFill>
            </a:endParaRPr>
          </a:p>
          <a:p>
            <a:pPr marL="76200" indent="0">
              <a:buNone/>
            </a:pPr>
            <a:r>
              <a:rPr lang="da-DK">
                <a:solidFill>
                  <a:srgbClr val="191919"/>
                </a:solidFill>
              </a:rPr>
              <a:t>Medicinsanering: egen læge </a:t>
            </a:r>
            <a:endParaRPr lang="en-US">
              <a:solidFill>
                <a:srgbClr val="191919"/>
              </a:solidFill>
            </a:endParaRPr>
          </a:p>
          <a:p>
            <a:pPr marL="171450" indent="-171450">
              <a:buChar char="-"/>
            </a:pPr>
            <a:endParaRPr lang="da-DK">
              <a:solidFill>
                <a:srgbClr val="191919"/>
              </a:solidFill>
            </a:endParaRPr>
          </a:p>
          <a:p>
            <a:pPr marL="171450" indent="-171450">
              <a:buChar char="-"/>
            </a:pPr>
            <a:endParaRPr lang="da-DK">
              <a:solidFill>
                <a:srgbClr val="191919"/>
              </a:solidFill>
            </a:endParaRPr>
          </a:p>
          <a:p>
            <a:pPr marL="76200" indent="0">
              <a:buNone/>
            </a:pPr>
            <a:r>
              <a:rPr lang="da-DK" err="1">
                <a:solidFill>
                  <a:srgbClr val="191919"/>
                </a:solidFill>
              </a:rPr>
              <a:t>Fys</a:t>
            </a:r>
            <a:r>
              <a:rPr lang="da-DK">
                <a:solidFill>
                  <a:srgbClr val="191919"/>
                </a:solidFill>
              </a:rPr>
              <a:t> pausering i 2 uger  opstarter først igen, da Betty begynder at spise. </a:t>
            </a:r>
            <a:endParaRPr lang="en-US">
              <a:solidFill>
                <a:srgbClr val="191919"/>
              </a:solidFill>
            </a:endParaRPr>
          </a:p>
          <a:p>
            <a:pPr marL="76200" indent="0">
              <a:buNone/>
            </a:pPr>
            <a:endParaRPr lang="da-DK">
              <a:solidFill>
                <a:srgbClr val="191919"/>
              </a:solidFill>
            </a:endParaRPr>
          </a:p>
          <a:p>
            <a:pPr marL="76200" indent="0">
              <a:buNone/>
            </a:pPr>
            <a:r>
              <a:rPr lang="da-DK">
                <a:solidFill>
                  <a:srgbClr val="191919"/>
                </a:solidFill>
              </a:rPr>
              <a:t>Skrives op til plejehjem og flytter dertil  plejehjemslæge.</a:t>
            </a:r>
            <a:br>
              <a:rPr lang="da-DK"/>
            </a:br>
            <a:endParaRPr/>
          </a:p>
        </p:txBody>
      </p:sp>
    </p:spTree>
    <p:extLst>
      <p:ext uri="{BB962C8B-B14F-4D97-AF65-F5344CB8AC3E}">
        <p14:creationId xmlns:p14="http://schemas.microsoft.com/office/powerpoint/2010/main" val="1792622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lvl="1" indent="0">
              <a:buNone/>
            </a:pPr>
            <a:r>
              <a:rPr lang="en-US">
                <a:solidFill>
                  <a:srgbClr val="444444"/>
                </a:solidFill>
              </a:rPr>
              <a:t>Sarah</a:t>
            </a:r>
          </a:p>
          <a:p>
            <a:pPr marL="615950" lvl="1" indent="0">
              <a:buNone/>
            </a:pPr>
            <a:r>
              <a:rPr lang="en-US" err="1">
                <a:solidFill>
                  <a:srgbClr val="444444"/>
                </a:solidFill>
              </a:rPr>
              <a:t>Helikopterperspektivet</a:t>
            </a:r>
            <a:r>
              <a:rPr lang="en-US">
                <a:solidFill>
                  <a:srgbClr val="444444"/>
                </a:solidFill>
              </a:rPr>
              <a:t> over et </a:t>
            </a:r>
            <a:r>
              <a:rPr lang="en-US" err="1">
                <a:solidFill>
                  <a:srgbClr val="444444"/>
                </a:solidFill>
              </a:rPr>
              <a:t>typisk</a:t>
            </a:r>
            <a:r>
              <a:rPr lang="en-US">
                <a:solidFill>
                  <a:srgbClr val="444444"/>
                </a:solidFill>
              </a:rPr>
              <a:t> APN-</a:t>
            </a:r>
            <a:r>
              <a:rPr lang="en-US" err="1">
                <a:solidFill>
                  <a:srgbClr val="444444"/>
                </a:solidFill>
              </a:rPr>
              <a:t>forløb</a:t>
            </a:r>
            <a:r>
              <a:rPr lang="en-US">
                <a:solidFill>
                  <a:srgbClr val="444444"/>
                </a:solidFill>
              </a:rPr>
              <a:t> </a:t>
            </a:r>
            <a:r>
              <a:rPr lang="en-US" err="1">
                <a:solidFill>
                  <a:srgbClr val="444444"/>
                </a:solidFill>
              </a:rPr>
              <a:t>kan</a:t>
            </a:r>
            <a:r>
              <a:rPr lang="en-US">
                <a:solidFill>
                  <a:srgbClr val="444444"/>
                </a:solidFill>
              </a:rPr>
              <a:t> </a:t>
            </a:r>
            <a:r>
              <a:rPr lang="en-US" err="1">
                <a:solidFill>
                  <a:srgbClr val="444444"/>
                </a:solidFill>
              </a:rPr>
              <a:t>altså</a:t>
            </a:r>
            <a:r>
              <a:rPr lang="en-US">
                <a:solidFill>
                  <a:srgbClr val="444444"/>
                </a:solidFill>
              </a:rPr>
              <a:t> </a:t>
            </a:r>
            <a:r>
              <a:rPr lang="en-US" err="1">
                <a:solidFill>
                  <a:srgbClr val="444444"/>
                </a:solidFill>
              </a:rPr>
              <a:t>illustreres</a:t>
            </a:r>
            <a:r>
              <a:rPr lang="en-US">
                <a:solidFill>
                  <a:srgbClr val="444444"/>
                </a:solidFill>
              </a:rPr>
              <a:t> </a:t>
            </a:r>
            <a:r>
              <a:rPr lang="en-US" err="1">
                <a:solidFill>
                  <a:srgbClr val="444444"/>
                </a:solidFill>
              </a:rPr>
              <a:t>på</a:t>
            </a:r>
            <a:r>
              <a:rPr lang="en-US">
                <a:solidFill>
                  <a:srgbClr val="444444"/>
                </a:solidFill>
              </a:rPr>
              <a:t> </a:t>
            </a:r>
            <a:r>
              <a:rPr lang="en-US" err="1">
                <a:solidFill>
                  <a:srgbClr val="444444"/>
                </a:solidFill>
              </a:rPr>
              <a:t>denne</a:t>
            </a:r>
            <a:r>
              <a:rPr lang="en-US">
                <a:solidFill>
                  <a:srgbClr val="444444"/>
                </a:solidFill>
              </a:rPr>
              <a:t> </a:t>
            </a:r>
            <a:r>
              <a:rPr lang="en-US" err="1">
                <a:solidFill>
                  <a:srgbClr val="444444"/>
                </a:solidFill>
              </a:rPr>
              <a:t>måde</a:t>
            </a:r>
            <a:r>
              <a:rPr lang="en-US">
                <a:solidFill>
                  <a:srgbClr val="444444"/>
                </a:solidFill>
              </a:rPr>
              <a:t>:</a:t>
            </a:r>
          </a:p>
          <a:p>
            <a:pPr marL="615950" lvl="1" indent="0">
              <a:buNone/>
            </a:pPr>
            <a:r>
              <a:rPr lang="en-US">
                <a:solidFill>
                  <a:srgbClr val="444444"/>
                </a:solidFill>
              </a:rPr>
              <a:t>Der er det </a:t>
            </a:r>
            <a:r>
              <a:rPr lang="en-US" err="1">
                <a:solidFill>
                  <a:srgbClr val="444444"/>
                </a:solidFill>
              </a:rPr>
              <a:t>første</a:t>
            </a:r>
            <a:r>
              <a:rPr lang="en-US">
                <a:solidFill>
                  <a:srgbClr val="444444"/>
                </a:solidFill>
              </a:rPr>
              <a:t> </a:t>
            </a:r>
            <a:r>
              <a:rPr lang="en-US" err="1">
                <a:solidFill>
                  <a:srgbClr val="444444"/>
                </a:solidFill>
              </a:rPr>
              <a:t>besøg</a:t>
            </a:r>
            <a:r>
              <a:rPr lang="en-US">
                <a:solidFill>
                  <a:srgbClr val="444444"/>
                </a:solidFill>
              </a:rPr>
              <a:t> I </a:t>
            </a:r>
            <a:r>
              <a:rPr lang="en-US" err="1">
                <a:solidFill>
                  <a:srgbClr val="444444"/>
                </a:solidFill>
              </a:rPr>
              <a:t>hjemmet</a:t>
            </a:r>
            <a:r>
              <a:rPr lang="en-US">
                <a:solidFill>
                  <a:srgbClr val="444444"/>
                </a:solidFill>
              </a:rPr>
              <a:t>, </a:t>
            </a:r>
            <a:r>
              <a:rPr lang="en-US" err="1">
                <a:solidFill>
                  <a:srgbClr val="444444"/>
                </a:solidFill>
              </a:rPr>
              <a:t>hvor</a:t>
            </a:r>
            <a:r>
              <a:rPr lang="en-US">
                <a:solidFill>
                  <a:srgbClr val="444444"/>
                </a:solidFill>
              </a:rPr>
              <a:t> vi </a:t>
            </a:r>
            <a:r>
              <a:rPr lang="en-US" err="1">
                <a:solidFill>
                  <a:srgbClr val="444444"/>
                </a:solidFill>
              </a:rPr>
              <a:t>sammen</a:t>
            </a:r>
            <a:r>
              <a:rPr lang="en-US">
                <a:solidFill>
                  <a:srgbClr val="444444"/>
                </a:solidFill>
              </a:rPr>
              <a:t> med </a:t>
            </a:r>
            <a:r>
              <a:rPr lang="en-US" err="1">
                <a:solidFill>
                  <a:srgbClr val="444444"/>
                </a:solidFill>
              </a:rPr>
              <a:t>borgeren</a:t>
            </a:r>
            <a:r>
              <a:rPr lang="en-US">
                <a:solidFill>
                  <a:srgbClr val="444444"/>
                </a:solidFill>
              </a:rPr>
              <a:t> </a:t>
            </a:r>
            <a:r>
              <a:rPr lang="en-US" err="1">
                <a:solidFill>
                  <a:srgbClr val="444444"/>
                </a:solidFill>
              </a:rPr>
              <a:t>bliver</a:t>
            </a:r>
            <a:r>
              <a:rPr lang="en-US">
                <a:solidFill>
                  <a:srgbClr val="444444"/>
                </a:solidFill>
              </a:rPr>
              <a:t> </a:t>
            </a:r>
            <a:r>
              <a:rPr lang="en-US" err="1">
                <a:solidFill>
                  <a:srgbClr val="444444"/>
                </a:solidFill>
              </a:rPr>
              <a:t>klogere</a:t>
            </a:r>
            <a:r>
              <a:rPr lang="en-US">
                <a:solidFill>
                  <a:srgbClr val="444444"/>
                </a:solidFill>
              </a:rPr>
              <a:t> </a:t>
            </a:r>
            <a:r>
              <a:rPr lang="en-US" err="1">
                <a:solidFill>
                  <a:srgbClr val="444444"/>
                </a:solidFill>
              </a:rPr>
              <a:t>på</a:t>
            </a:r>
            <a:r>
              <a:rPr lang="en-US">
                <a:solidFill>
                  <a:srgbClr val="444444"/>
                </a:solidFill>
              </a:rPr>
              <a:t>, </a:t>
            </a:r>
            <a:r>
              <a:rPr lang="en-US" err="1">
                <a:solidFill>
                  <a:srgbClr val="444444"/>
                </a:solidFill>
              </a:rPr>
              <a:t>hvad</a:t>
            </a:r>
            <a:r>
              <a:rPr lang="en-US">
                <a:solidFill>
                  <a:srgbClr val="444444"/>
                </a:solidFill>
              </a:rPr>
              <a:t> </a:t>
            </a:r>
            <a:r>
              <a:rPr lang="en-US" err="1">
                <a:solidFill>
                  <a:srgbClr val="444444"/>
                </a:solidFill>
              </a:rPr>
              <a:t>problemet</a:t>
            </a:r>
            <a:r>
              <a:rPr lang="en-US">
                <a:solidFill>
                  <a:srgbClr val="444444"/>
                </a:solidFill>
              </a:rPr>
              <a:t> er via </a:t>
            </a:r>
            <a:r>
              <a:rPr lang="en-US" err="1">
                <a:solidFill>
                  <a:srgbClr val="444444"/>
                </a:solidFill>
              </a:rPr>
              <a:t>anamnesen</a:t>
            </a:r>
            <a:r>
              <a:rPr lang="en-US">
                <a:solidFill>
                  <a:srgbClr val="444444"/>
                </a:solidFill>
              </a:rPr>
              <a:t> </a:t>
            </a:r>
            <a:r>
              <a:rPr lang="en-US" err="1">
                <a:solidFill>
                  <a:srgbClr val="444444"/>
                </a:solidFill>
              </a:rPr>
              <a:t>og</a:t>
            </a:r>
            <a:r>
              <a:rPr lang="en-US">
                <a:solidFill>
                  <a:srgbClr val="444444"/>
                </a:solidFill>
              </a:rPr>
              <a:t> de </a:t>
            </a:r>
            <a:r>
              <a:rPr lang="en-US" err="1">
                <a:solidFill>
                  <a:srgbClr val="444444"/>
                </a:solidFill>
              </a:rPr>
              <a:t>fysiske</a:t>
            </a:r>
            <a:r>
              <a:rPr lang="en-US">
                <a:solidFill>
                  <a:srgbClr val="444444"/>
                </a:solidFill>
              </a:rPr>
              <a:t> </a:t>
            </a:r>
            <a:r>
              <a:rPr lang="en-US" err="1">
                <a:solidFill>
                  <a:srgbClr val="444444"/>
                </a:solidFill>
              </a:rPr>
              <a:t>undersøgelser</a:t>
            </a:r>
            <a:r>
              <a:rPr lang="en-US">
                <a:solidFill>
                  <a:srgbClr val="444444"/>
                </a:solidFill>
              </a:rPr>
              <a:t>. Der </a:t>
            </a:r>
            <a:r>
              <a:rPr lang="en-US" err="1">
                <a:solidFill>
                  <a:srgbClr val="444444"/>
                </a:solidFill>
              </a:rPr>
              <a:t>udformes</a:t>
            </a:r>
            <a:r>
              <a:rPr lang="en-US">
                <a:solidFill>
                  <a:srgbClr val="444444"/>
                </a:solidFill>
              </a:rPr>
              <a:t> </a:t>
            </a:r>
            <a:r>
              <a:rPr lang="en-US" err="1">
                <a:solidFill>
                  <a:srgbClr val="444444"/>
                </a:solidFill>
              </a:rPr>
              <a:t>indsatser</a:t>
            </a:r>
            <a:r>
              <a:rPr lang="en-US">
                <a:solidFill>
                  <a:srgbClr val="444444"/>
                </a:solidFill>
              </a:rPr>
              <a:t> </a:t>
            </a:r>
            <a:r>
              <a:rPr lang="en-US" err="1">
                <a:solidFill>
                  <a:srgbClr val="444444"/>
                </a:solidFill>
              </a:rPr>
              <a:t>og</a:t>
            </a:r>
            <a:r>
              <a:rPr lang="en-US">
                <a:solidFill>
                  <a:srgbClr val="444444"/>
                </a:solidFill>
              </a:rPr>
              <a:t> der </a:t>
            </a:r>
            <a:r>
              <a:rPr lang="en-US" err="1">
                <a:solidFill>
                  <a:srgbClr val="444444"/>
                </a:solidFill>
              </a:rPr>
              <a:t>tages</a:t>
            </a:r>
            <a:r>
              <a:rPr lang="en-US">
                <a:solidFill>
                  <a:srgbClr val="444444"/>
                </a:solidFill>
              </a:rPr>
              <a:t> </a:t>
            </a:r>
            <a:r>
              <a:rPr lang="en-US" err="1">
                <a:solidFill>
                  <a:srgbClr val="444444"/>
                </a:solidFill>
              </a:rPr>
              <a:t>kontakt</a:t>
            </a:r>
            <a:r>
              <a:rPr lang="en-US">
                <a:solidFill>
                  <a:srgbClr val="444444"/>
                </a:solidFill>
              </a:rPr>
              <a:t> </a:t>
            </a:r>
            <a:r>
              <a:rPr lang="en-US" err="1">
                <a:solidFill>
                  <a:srgbClr val="444444"/>
                </a:solidFill>
              </a:rPr>
              <a:t>til</a:t>
            </a:r>
            <a:r>
              <a:rPr lang="en-US">
                <a:solidFill>
                  <a:srgbClr val="444444"/>
                </a:solidFill>
              </a:rPr>
              <a:t> </a:t>
            </a:r>
            <a:r>
              <a:rPr lang="en-US" err="1">
                <a:solidFill>
                  <a:srgbClr val="444444"/>
                </a:solidFill>
              </a:rPr>
              <a:t>egen</a:t>
            </a:r>
            <a:r>
              <a:rPr lang="en-US">
                <a:solidFill>
                  <a:srgbClr val="444444"/>
                </a:solidFill>
              </a:rPr>
              <a:t> </a:t>
            </a:r>
            <a:r>
              <a:rPr lang="en-US" err="1">
                <a:solidFill>
                  <a:srgbClr val="444444"/>
                </a:solidFill>
              </a:rPr>
              <a:t>læge</a:t>
            </a:r>
            <a:r>
              <a:rPr lang="en-US">
                <a:solidFill>
                  <a:srgbClr val="444444"/>
                </a:solidFill>
              </a:rPr>
              <a:t> </a:t>
            </a:r>
            <a:r>
              <a:rPr lang="en-US" err="1">
                <a:solidFill>
                  <a:srgbClr val="444444"/>
                </a:solidFill>
              </a:rPr>
              <a:t>og</a:t>
            </a:r>
            <a:r>
              <a:rPr lang="en-US">
                <a:solidFill>
                  <a:srgbClr val="444444"/>
                </a:solidFill>
              </a:rPr>
              <a:t> </a:t>
            </a:r>
            <a:r>
              <a:rPr lang="en-US" err="1">
                <a:solidFill>
                  <a:srgbClr val="444444"/>
                </a:solidFill>
              </a:rPr>
              <a:t>pårørende</a:t>
            </a:r>
            <a:r>
              <a:rPr lang="en-US">
                <a:solidFill>
                  <a:srgbClr val="444444"/>
                </a:solidFill>
              </a:rPr>
              <a:t>.</a:t>
            </a:r>
          </a:p>
          <a:p>
            <a:pPr marL="615950" lvl="1" indent="0">
              <a:buNone/>
            </a:pPr>
            <a:r>
              <a:rPr lang="en-US" err="1">
                <a:solidFill>
                  <a:srgbClr val="444444"/>
                </a:solidFill>
              </a:rPr>
              <a:t>Personalet</a:t>
            </a:r>
            <a:r>
              <a:rPr lang="en-US">
                <a:solidFill>
                  <a:srgbClr val="444444"/>
                </a:solidFill>
              </a:rPr>
              <a:t> </a:t>
            </a:r>
            <a:r>
              <a:rPr lang="en-US" err="1">
                <a:solidFill>
                  <a:srgbClr val="444444"/>
                </a:solidFill>
              </a:rPr>
              <a:t>omkring</a:t>
            </a:r>
            <a:r>
              <a:rPr lang="en-US">
                <a:solidFill>
                  <a:srgbClr val="444444"/>
                </a:solidFill>
              </a:rPr>
              <a:t> </a:t>
            </a:r>
            <a:r>
              <a:rPr lang="en-US" err="1">
                <a:solidFill>
                  <a:srgbClr val="444444"/>
                </a:solidFill>
              </a:rPr>
              <a:t>borgeren</a:t>
            </a:r>
            <a:r>
              <a:rPr lang="en-US">
                <a:solidFill>
                  <a:srgbClr val="444444"/>
                </a:solidFill>
              </a:rPr>
              <a:t> er </a:t>
            </a:r>
            <a:r>
              <a:rPr lang="en-US" err="1">
                <a:solidFill>
                  <a:srgbClr val="444444"/>
                </a:solidFill>
              </a:rPr>
              <a:t>meget</a:t>
            </a:r>
            <a:r>
              <a:rPr lang="en-US">
                <a:solidFill>
                  <a:srgbClr val="444444"/>
                </a:solidFill>
              </a:rPr>
              <a:t> </a:t>
            </a:r>
            <a:r>
              <a:rPr lang="en-US" err="1">
                <a:solidFill>
                  <a:srgbClr val="444444"/>
                </a:solidFill>
              </a:rPr>
              <a:t>værdifulde</a:t>
            </a:r>
            <a:r>
              <a:rPr lang="en-US">
                <a:solidFill>
                  <a:srgbClr val="444444"/>
                </a:solidFill>
              </a:rPr>
              <a:t> I forhold </a:t>
            </a:r>
            <a:r>
              <a:rPr lang="en-US" err="1">
                <a:solidFill>
                  <a:srgbClr val="444444"/>
                </a:solidFill>
              </a:rPr>
              <a:t>til</a:t>
            </a:r>
            <a:r>
              <a:rPr lang="en-US">
                <a:solidFill>
                  <a:srgbClr val="444444"/>
                </a:solidFill>
              </a:rPr>
              <a:t> at </a:t>
            </a:r>
            <a:r>
              <a:rPr lang="en-US" err="1">
                <a:solidFill>
                  <a:srgbClr val="444444"/>
                </a:solidFill>
              </a:rPr>
              <a:t>lykkes</a:t>
            </a:r>
            <a:r>
              <a:rPr lang="en-US">
                <a:solidFill>
                  <a:srgbClr val="444444"/>
                </a:solidFill>
              </a:rPr>
              <a:t> med </a:t>
            </a:r>
            <a:r>
              <a:rPr lang="en-US" err="1">
                <a:solidFill>
                  <a:srgbClr val="444444"/>
                </a:solidFill>
              </a:rPr>
              <a:t>indsatserne</a:t>
            </a:r>
            <a:r>
              <a:rPr lang="en-US">
                <a:solidFill>
                  <a:srgbClr val="444444"/>
                </a:solidFill>
              </a:rPr>
              <a:t>, </a:t>
            </a:r>
            <a:r>
              <a:rPr lang="en-US" err="1">
                <a:solidFill>
                  <a:srgbClr val="444444"/>
                </a:solidFill>
              </a:rPr>
              <a:t>så</a:t>
            </a:r>
            <a:r>
              <a:rPr lang="en-US">
                <a:solidFill>
                  <a:srgbClr val="444444"/>
                </a:solidFill>
              </a:rPr>
              <a:t> </a:t>
            </a:r>
            <a:r>
              <a:rPr lang="en-US" err="1">
                <a:solidFill>
                  <a:srgbClr val="444444"/>
                </a:solidFill>
              </a:rPr>
              <a:t>derfor</a:t>
            </a:r>
            <a:r>
              <a:rPr lang="en-US">
                <a:solidFill>
                  <a:srgbClr val="444444"/>
                </a:solidFill>
              </a:rPr>
              <a:t> er de </a:t>
            </a:r>
            <a:r>
              <a:rPr lang="en-US" err="1">
                <a:solidFill>
                  <a:srgbClr val="444444"/>
                </a:solidFill>
              </a:rPr>
              <a:t>næste</a:t>
            </a:r>
            <a:r>
              <a:rPr lang="en-US">
                <a:solidFill>
                  <a:srgbClr val="444444"/>
                </a:solidFill>
              </a:rPr>
              <a:t> </a:t>
            </a:r>
            <a:r>
              <a:rPr lang="en-US" err="1">
                <a:solidFill>
                  <a:srgbClr val="444444"/>
                </a:solidFill>
              </a:rPr>
              <a:t>besøg</a:t>
            </a:r>
            <a:r>
              <a:rPr lang="en-US">
                <a:solidFill>
                  <a:srgbClr val="444444"/>
                </a:solidFill>
              </a:rPr>
              <a:t> </a:t>
            </a:r>
            <a:r>
              <a:rPr lang="en-US" err="1">
                <a:solidFill>
                  <a:srgbClr val="444444"/>
                </a:solidFill>
              </a:rPr>
              <a:t>en</a:t>
            </a:r>
            <a:r>
              <a:rPr lang="en-US">
                <a:solidFill>
                  <a:srgbClr val="444444"/>
                </a:solidFill>
              </a:rPr>
              <a:t> </a:t>
            </a:r>
            <a:r>
              <a:rPr lang="en-US" err="1">
                <a:solidFill>
                  <a:srgbClr val="444444"/>
                </a:solidFill>
              </a:rPr>
              <a:t>naturlig</a:t>
            </a:r>
            <a:r>
              <a:rPr lang="en-US">
                <a:solidFill>
                  <a:srgbClr val="444444"/>
                </a:solidFill>
              </a:rPr>
              <a:t> </a:t>
            </a:r>
            <a:r>
              <a:rPr lang="en-US" err="1">
                <a:solidFill>
                  <a:srgbClr val="444444"/>
                </a:solidFill>
              </a:rPr>
              <a:t>opfølgning</a:t>
            </a:r>
            <a:r>
              <a:rPr lang="en-US">
                <a:solidFill>
                  <a:srgbClr val="444444"/>
                </a:solidFill>
              </a:rPr>
              <a:t> med netop det </a:t>
            </a:r>
            <a:r>
              <a:rPr lang="en-US" err="1">
                <a:solidFill>
                  <a:srgbClr val="444444"/>
                </a:solidFill>
              </a:rPr>
              <a:t>personale</a:t>
            </a:r>
            <a:r>
              <a:rPr lang="en-US">
                <a:solidFill>
                  <a:srgbClr val="444444"/>
                </a:solidFill>
              </a:rPr>
              <a:t>, der er </a:t>
            </a:r>
            <a:r>
              <a:rPr lang="en-US" err="1">
                <a:solidFill>
                  <a:srgbClr val="444444"/>
                </a:solidFill>
              </a:rPr>
              <a:t>omkring</a:t>
            </a:r>
            <a:r>
              <a:rPr lang="en-US">
                <a:solidFill>
                  <a:srgbClr val="444444"/>
                </a:solidFill>
              </a:rPr>
              <a:t> </a:t>
            </a:r>
            <a:r>
              <a:rPr lang="en-US" err="1">
                <a:solidFill>
                  <a:srgbClr val="444444"/>
                </a:solidFill>
              </a:rPr>
              <a:t>borgeren</a:t>
            </a:r>
            <a:r>
              <a:rPr lang="en-US">
                <a:solidFill>
                  <a:srgbClr val="444444"/>
                </a:solidFill>
              </a:rPr>
              <a:t>. </a:t>
            </a:r>
            <a:r>
              <a:rPr lang="en-US" err="1">
                <a:solidFill>
                  <a:srgbClr val="444444"/>
                </a:solidFill>
              </a:rPr>
              <a:t>Ligeledes</a:t>
            </a:r>
            <a:r>
              <a:rPr lang="en-US">
                <a:solidFill>
                  <a:srgbClr val="444444"/>
                </a:solidFill>
              </a:rPr>
              <a:t> </a:t>
            </a:r>
            <a:r>
              <a:rPr lang="en-US" err="1">
                <a:solidFill>
                  <a:srgbClr val="444444"/>
                </a:solidFill>
              </a:rPr>
              <a:t>løbende</a:t>
            </a:r>
            <a:r>
              <a:rPr lang="en-US">
                <a:solidFill>
                  <a:srgbClr val="444444"/>
                </a:solidFill>
              </a:rPr>
              <a:t> </a:t>
            </a:r>
            <a:r>
              <a:rPr lang="en-US" err="1">
                <a:solidFill>
                  <a:srgbClr val="444444"/>
                </a:solidFill>
              </a:rPr>
              <a:t>opfølgning</a:t>
            </a:r>
            <a:r>
              <a:rPr lang="en-US">
                <a:solidFill>
                  <a:srgbClr val="444444"/>
                </a:solidFill>
              </a:rPr>
              <a:t> med </a:t>
            </a:r>
            <a:r>
              <a:rPr lang="en-US" err="1">
                <a:solidFill>
                  <a:srgbClr val="444444"/>
                </a:solidFill>
              </a:rPr>
              <a:t>egen</a:t>
            </a:r>
            <a:r>
              <a:rPr lang="en-US">
                <a:solidFill>
                  <a:srgbClr val="444444"/>
                </a:solidFill>
              </a:rPr>
              <a:t> </a:t>
            </a:r>
            <a:r>
              <a:rPr lang="en-US" err="1">
                <a:solidFill>
                  <a:srgbClr val="444444"/>
                </a:solidFill>
              </a:rPr>
              <a:t>læge</a:t>
            </a:r>
            <a:r>
              <a:rPr lang="en-US">
                <a:solidFill>
                  <a:srgbClr val="444444"/>
                </a:solidFill>
              </a:rPr>
              <a:t>. </a:t>
            </a:r>
            <a:r>
              <a:rPr lang="en-US" err="1">
                <a:solidFill>
                  <a:srgbClr val="444444"/>
                </a:solidFill>
              </a:rPr>
              <a:t>Tilgangen</a:t>
            </a:r>
            <a:r>
              <a:rPr lang="en-US">
                <a:solidFill>
                  <a:srgbClr val="444444"/>
                </a:solidFill>
              </a:rPr>
              <a:t> </a:t>
            </a:r>
            <a:r>
              <a:rPr lang="en-US" err="1">
                <a:solidFill>
                  <a:srgbClr val="444444"/>
                </a:solidFill>
              </a:rPr>
              <a:t>til</a:t>
            </a:r>
            <a:r>
              <a:rPr lang="en-US">
                <a:solidFill>
                  <a:srgbClr val="444444"/>
                </a:solidFill>
              </a:rPr>
              <a:t> </a:t>
            </a:r>
            <a:r>
              <a:rPr lang="en-US" err="1">
                <a:solidFill>
                  <a:srgbClr val="444444"/>
                </a:solidFill>
              </a:rPr>
              <a:t>medicinsanering</a:t>
            </a:r>
            <a:r>
              <a:rPr lang="en-US">
                <a:solidFill>
                  <a:srgbClr val="444444"/>
                </a:solidFill>
              </a:rPr>
              <a:t> er </a:t>
            </a:r>
            <a:r>
              <a:rPr lang="en-US" err="1">
                <a:solidFill>
                  <a:srgbClr val="444444"/>
                </a:solidFill>
              </a:rPr>
              <a:t>oftest</a:t>
            </a:r>
            <a:r>
              <a:rPr lang="en-US">
                <a:solidFill>
                  <a:srgbClr val="444444"/>
                </a:solidFill>
              </a:rPr>
              <a:t> </a:t>
            </a:r>
            <a:r>
              <a:rPr lang="en-US" err="1">
                <a:solidFill>
                  <a:srgbClr val="444444"/>
                </a:solidFill>
              </a:rPr>
              <a:t>én</a:t>
            </a:r>
            <a:r>
              <a:rPr lang="en-US">
                <a:solidFill>
                  <a:srgbClr val="444444"/>
                </a:solidFill>
              </a:rPr>
              <a:t> </a:t>
            </a:r>
            <a:r>
              <a:rPr lang="en-US" err="1">
                <a:solidFill>
                  <a:srgbClr val="444444"/>
                </a:solidFill>
              </a:rPr>
              <a:t>ændring</a:t>
            </a:r>
            <a:r>
              <a:rPr lang="en-US">
                <a:solidFill>
                  <a:srgbClr val="444444"/>
                </a:solidFill>
              </a:rPr>
              <a:t> ad </a:t>
            </a:r>
            <a:r>
              <a:rPr lang="en-US" err="1">
                <a:solidFill>
                  <a:srgbClr val="444444"/>
                </a:solidFill>
              </a:rPr>
              <a:t>gangen</a:t>
            </a:r>
            <a:r>
              <a:rPr lang="en-US">
                <a:solidFill>
                  <a:srgbClr val="444444"/>
                </a:solidFill>
              </a:rPr>
              <a:t>, </a:t>
            </a:r>
            <a:r>
              <a:rPr lang="en-US" err="1">
                <a:solidFill>
                  <a:srgbClr val="444444"/>
                </a:solidFill>
              </a:rPr>
              <a:t>så</a:t>
            </a:r>
            <a:r>
              <a:rPr lang="en-US">
                <a:solidFill>
                  <a:srgbClr val="444444"/>
                </a:solidFill>
              </a:rPr>
              <a:t> vi </a:t>
            </a:r>
            <a:r>
              <a:rPr lang="en-US" err="1">
                <a:solidFill>
                  <a:srgbClr val="444444"/>
                </a:solidFill>
              </a:rPr>
              <a:t>kan</a:t>
            </a:r>
            <a:r>
              <a:rPr lang="en-US">
                <a:solidFill>
                  <a:srgbClr val="444444"/>
                </a:solidFill>
              </a:rPr>
              <a:t> </a:t>
            </a:r>
            <a:r>
              <a:rPr lang="en-US" err="1">
                <a:solidFill>
                  <a:srgbClr val="444444"/>
                </a:solidFill>
              </a:rPr>
              <a:t>følge</a:t>
            </a:r>
            <a:r>
              <a:rPr lang="en-US">
                <a:solidFill>
                  <a:srgbClr val="444444"/>
                </a:solidFill>
              </a:rPr>
              <a:t> den </a:t>
            </a:r>
            <a:r>
              <a:rPr lang="en-US" err="1">
                <a:solidFill>
                  <a:srgbClr val="444444"/>
                </a:solidFill>
              </a:rPr>
              <a:t>forskel</a:t>
            </a:r>
            <a:r>
              <a:rPr lang="en-US">
                <a:solidFill>
                  <a:srgbClr val="444444"/>
                </a:solidFill>
              </a:rPr>
              <a:t> det </a:t>
            </a:r>
            <a:r>
              <a:rPr lang="en-US" err="1">
                <a:solidFill>
                  <a:srgbClr val="444444"/>
                </a:solidFill>
              </a:rPr>
              <a:t>måtte</a:t>
            </a:r>
            <a:r>
              <a:rPr lang="en-US">
                <a:solidFill>
                  <a:srgbClr val="444444"/>
                </a:solidFill>
              </a:rPr>
              <a:t> give I det </a:t>
            </a:r>
            <a:r>
              <a:rPr lang="en-US" err="1">
                <a:solidFill>
                  <a:srgbClr val="444444"/>
                </a:solidFill>
              </a:rPr>
              <a:t>enkelte</a:t>
            </a:r>
            <a:r>
              <a:rPr lang="en-US">
                <a:solidFill>
                  <a:srgbClr val="444444"/>
                </a:solidFill>
              </a:rPr>
              <a:t> </a:t>
            </a:r>
            <a:r>
              <a:rPr lang="en-US" err="1">
                <a:solidFill>
                  <a:srgbClr val="444444"/>
                </a:solidFill>
              </a:rPr>
              <a:t>borgerforløb</a:t>
            </a:r>
            <a:r>
              <a:rPr lang="en-US">
                <a:solidFill>
                  <a:srgbClr val="444444"/>
                </a:solidFill>
              </a:rPr>
              <a:t>. Der </a:t>
            </a:r>
            <a:r>
              <a:rPr lang="en-US" err="1">
                <a:solidFill>
                  <a:srgbClr val="444444"/>
                </a:solidFill>
              </a:rPr>
              <a:t>skabes</a:t>
            </a:r>
            <a:r>
              <a:rPr lang="en-US">
                <a:solidFill>
                  <a:srgbClr val="444444"/>
                </a:solidFill>
              </a:rPr>
              <a:t> </a:t>
            </a:r>
            <a:r>
              <a:rPr lang="en-US" err="1">
                <a:solidFill>
                  <a:srgbClr val="444444"/>
                </a:solidFill>
              </a:rPr>
              <a:t>hvad</a:t>
            </a:r>
            <a:r>
              <a:rPr lang="en-US">
                <a:solidFill>
                  <a:srgbClr val="444444"/>
                </a:solidFill>
              </a:rPr>
              <a:t>-nu-</a:t>
            </a:r>
            <a:r>
              <a:rPr lang="en-US" err="1">
                <a:solidFill>
                  <a:srgbClr val="444444"/>
                </a:solidFill>
              </a:rPr>
              <a:t>hvis</a:t>
            </a:r>
            <a:r>
              <a:rPr lang="en-US">
                <a:solidFill>
                  <a:srgbClr val="444444"/>
                </a:solidFill>
              </a:rPr>
              <a:t> planer </a:t>
            </a:r>
            <a:r>
              <a:rPr lang="en-US" err="1">
                <a:solidFill>
                  <a:srgbClr val="444444"/>
                </a:solidFill>
              </a:rPr>
              <a:t>som</a:t>
            </a:r>
            <a:r>
              <a:rPr lang="en-US">
                <a:solidFill>
                  <a:srgbClr val="444444"/>
                </a:solidFill>
              </a:rPr>
              <a:t> </a:t>
            </a:r>
            <a:r>
              <a:rPr lang="en-US" err="1">
                <a:solidFill>
                  <a:srgbClr val="444444"/>
                </a:solidFill>
              </a:rPr>
              <a:t>en</a:t>
            </a:r>
            <a:r>
              <a:rPr lang="en-US">
                <a:solidFill>
                  <a:srgbClr val="444444"/>
                </a:solidFill>
              </a:rPr>
              <a:t> del </a:t>
            </a:r>
            <a:r>
              <a:rPr lang="en-US" err="1">
                <a:solidFill>
                  <a:srgbClr val="444444"/>
                </a:solidFill>
              </a:rPr>
              <a:t>af</a:t>
            </a:r>
            <a:r>
              <a:rPr lang="en-US">
                <a:solidFill>
                  <a:srgbClr val="444444"/>
                </a:solidFill>
              </a:rPr>
              <a:t> </a:t>
            </a:r>
            <a:r>
              <a:rPr lang="en-US" err="1">
                <a:solidFill>
                  <a:srgbClr val="444444"/>
                </a:solidFill>
              </a:rPr>
              <a:t>forebyggelse</a:t>
            </a:r>
            <a:r>
              <a:rPr lang="en-US">
                <a:solidFill>
                  <a:srgbClr val="444444"/>
                </a:solidFill>
              </a:rPr>
              <a:t> </a:t>
            </a:r>
            <a:r>
              <a:rPr lang="en-US" err="1">
                <a:solidFill>
                  <a:srgbClr val="444444"/>
                </a:solidFill>
              </a:rPr>
              <a:t>af</a:t>
            </a:r>
            <a:r>
              <a:rPr lang="en-US">
                <a:solidFill>
                  <a:srgbClr val="444444"/>
                </a:solidFill>
              </a:rPr>
              <a:t> </a:t>
            </a:r>
            <a:r>
              <a:rPr lang="en-US" err="1">
                <a:solidFill>
                  <a:srgbClr val="444444"/>
                </a:solidFill>
              </a:rPr>
              <a:t>indlæggelser</a:t>
            </a:r>
            <a:r>
              <a:rPr lang="en-US">
                <a:solidFill>
                  <a:srgbClr val="444444"/>
                </a:solidFill>
              </a:rPr>
              <a:t> </a:t>
            </a:r>
            <a:r>
              <a:rPr lang="en-US" err="1">
                <a:solidFill>
                  <a:srgbClr val="444444"/>
                </a:solidFill>
              </a:rPr>
              <a:t>og</a:t>
            </a:r>
            <a:r>
              <a:rPr lang="en-US">
                <a:solidFill>
                  <a:srgbClr val="444444"/>
                </a:solidFill>
              </a:rPr>
              <a:t> </a:t>
            </a:r>
            <a:r>
              <a:rPr lang="en-US" err="1">
                <a:solidFill>
                  <a:srgbClr val="444444"/>
                </a:solidFill>
              </a:rPr>
              <a:t>genindlæggelser</a:t>
            </a:r>
            <a:r>
              <a:rPr lang="en-US">
                <a:solidFill>
                  <a:srgbClr val="444444"/>
                </a:solidFill>
              </a:rPr>
              <a:t>.</a:t>
            </a:r>
          </a:p>
          <a:p>
            <a:pPr marL="615950" lvl="1" indent="0">
              <a:buNone/>
            </a:pPr>
            <a:r>
              <a:rPr lang="en-US">
                <a:solidFill>
                  <a:srgbClr val="444444"/>
                </a:solidFill>
              </a:rPr>
              <a:t>Til </a:t>
            </a:r>
            <a:r>
              <a:rPr lang="en-US" err="1">
                <a:solidFill>
                  <a:srgbClr val="444444"/>
                </a:solidFill>
              </a:rPr>
              <a:t>sidst</a:t>
            </a:r>
            <a:r>
              <a:rPr lang="en-US">
                <a:solidFill>
                  <a:srgbClr val="444444"/>
                </a:solidFill>
              </a:rPr>
              <a:t> </a:t>
            </a:r>
            <a:r>
              <a:rPr lang="en-US" err="1">
                <a:solidFill>
                  <a:srgbClr val="444444"/>
                </a:solidFill>
              </a:rPr>
              <a:t>afsluttes</a:t>
            </a:r>
            <a:r>
              <a:rPr lang="en-US">
                <a:solidFill>
                  <a:srgbClr val="444444"/>
                </a:solidFill>
              </a:rPr>
              <a:t> </a:t>
            </a:r>
            <a:r>
              <a:rPr lang="en-US" err="1">
                <a:solidFill>
                  <a:srgbClr val="444444"/>
                </a:solidFill>
              </a:rPr>
              <a:t>forløbet</a:t>
            </a:r>
            <a:r>
              <a:rPr lang="en-US">
                <a:solidFill>
                  <a:srgbClr val="444444"/>
                </a:solidFill>
              </a:rPr>
              <a:t>. Vi </a:t>
            </a:r>
            <a:r>
              <a:rPr lang="en-US" err="1">
                <a:solidFill>
                  <a:srgbClr val="444444"/>
                </a:solidFill>
              </a:rPr>
              <a:t>bestræber</a:t>
            </a:r>
            <a:r>
              <a:rPr lang="en-US">
                <a:solidFill>
                  <a:srgbClr val="444444"/>
                </a:solidFill>
              </a:rPr>
              <a:t> </a:t>
            </a:r>
            <a:r>
              <a:rPr lang="en-US" err="1">
                <a:solidFill>
                  <a:srgbClr val="444444"/>
                </a:solidFill>
              </a:rPr>
              <a:t>os</a:t>
            </a:r>
            <a:r>
              <a:rPr lang="en-US">
                <a:solidFill>
                  <a:srgbClr val="444444"/>
                </a:solidFill>
              </a:rPr>
              <a:t> </a:t>
            </a:r>
            <a:r>
              <a:rPr lang="en-US" err="1">
                <a:solidFill>
                  <a:srgbClr val="444444"/>
                </a:solidFill>
              </a:rPr>
              <a:t>på</a:t>
            </a:r>
            <a:r>
              <a:rPr lang="en-US">
                <a:solidFill>
                  <a:srgbClr val="444444"/>
                </a:solidFill>
              </a:rPr>
              <a:t> at </a:t>
            </a:r>
            <a:r>
              <a:rPr lang="en-US" err="1">
                <a:solidFill>
                  <a:srgbClr val="444444"/>
                </a:solidFill>
              </a:rPr>
              <a:t>forløb</a:t>
            </a:r>
            <a:r>
              <a:rPr lang="en-US">
                <a:solidFill>
                  <a:srgbClr val="444444"/>
                </a:solidFill>
              </a:rPr>
              <a:t> </a:t>
            </a:r>
            <a:r>
              <a:rPr lang="en-US" err="1">
                <a:solidFill>
                  <a:srgbClr val="444444"/>
                </a:solidFill>
              </a:rPr>
              <a:t>har</a:t>
            </a:r>
            <a:r>
              <a:rPr lang="en-US">
                <a:solidFill>
                  <a:srgbClr val="444444"/>
                </a:solidFill>
              </a:rPr>
              <a:t> </a:t>
            </a:r>
            <a:r>
              <a:rPr lang="en-US" err="1">
                <a:solidFill>
                  <a:srgbClr val="444444"/>
                </a:solidFill>
              </a:rPr>
              <a:t>en</a:t>
            </a:r>
            <a:r>
              <a:rPr lang="en-US">
                <a:solidFill>
                  <a:srgbClr val="444444"/>
                </a:solidFill>
              </a:rPr>
              <a:t> </a:t>
            </a:r>
            <a:r>
              <a:rPr lang="en-US" err="1">
                <a:solidFill>
                  <a:srgbClr val="444444"/>
                </a:solidFill>
              </a:rPr>
              <a:t>varighed</a:t>
            </a:r>
            <a:r>
              <a:rPr lang="en-US">
                <a:solidFill>
                  <a:srgbClr val="444444"/>
                </a:solidFill>
              </a:rPr>
              <a:t> </a:t>
            </a:r>
            <a:r>
              <a:rPr lang="en-US" err="1">
                <a:solidFill>
                  <a:srgbClr val="444444"/>
                </a:solidFill>
              </a:rPr>
              <a:t>af</a:t>
            </a:r>
            <a:r>
              <a:rPr lang="en-US">
                <a:solidFill>
                  <a:srgbClr val="444444"/>
                </a:solidFill>
              </a:rPr>
              <a:t> max. 3 </a:t>
            </a:r>
            <a:r>
              <a:rPr lang="en-US" err="1">
                <a:solidFill>
                  <a:srgbClr val="444444"/>
                </a:solidFill>
              </a:rPr>
              <a:t>måneder</a:t>
            </a:r>
            <a:r>
              <a:rPr lang="en-US">
                <a:solidFill>
                  <a:srgbClr val="444444"/>
                </a:solidFill>
              </a:rPr>
              <a:t>.</a:t>
            </a:r>
          </a:p>
          <a:p>
            <a:pPr lvl="1">
              <a:buChar char="•"/>
            </a:pPr>
            <a:endParaRPr lang="en-US">
              <a:solidFill>
                <a:srgbClr val="444444"/>
              </a:solidFill>
            </a:endParaRPr>
          </a:p>
        </p:txBody>
      </p:sp>
    </p:spTree>
    <p:extLst>
      <p:ext uri="{BB962C8B-B14F-4D97-AF65-F5344CB8AC3E}">
        <p14:creationId xmlns:p14="http://schemas.microsoft.com/office/powerpoint/2010/main" val="1384435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1">
          <a:extLst>
            <a:ext uri="{FF2B5EF4-FFF2-40B4-BE49-F238E27FC236}">
              <a16:creationId xmlns:a16="http://schemas.microsoft.com/office/drawing/2014/main" id="{66C1CC91-0A25-E594-B80E-DE1985490EE5}"/>
            </a:ext>
          </a:extLst>
        </p:cNvPr>
        <p:cNvGrpSpPr/>
        <p:nvPr/>
      </p:nvGrpSpPr>
      <p:grpSpPr>
        <a:xfrm>
          <a:off x="0" y="0"/>
          <a:ext cx="0" cy="0"/>
          <a:chOff x="0" y="0"/>
          <a:chExt cx="0" cy="0"/>
        </a:xfrm>
      </p:grpSpPr>
      <p:sp>
        <p:nvSpPr>
          <p:cNvPr id="2492" name="Google Shape;2492;g14c27d6e750_0_66:notes">
            <a:extLst>
              <a:ext uri="{FF2B5EF4-FFF2-40B4-BE49-F238E27FC236}">
                <a16:creationId xmlns:a16="http://schemas.microsoft.com/office/drawing/2014/main" id="{BA3F733D-C2E2-0E7A-1D05-ED5A433302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3" name="Google Shape;2493;g14c27d6e750_0_66:notes">
            <a:extLst>
              <a:ext uri="{FF2B5EF4-FFF2-40B4-BE49-F238E27FC236}">
                <a16:creationId xmlns:a16="http://schemas.microsoft.com/office/drawing/2014/main" id="{CFF1425B-6F05-8A1C-4FC8-FF54AD8B96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a:t>Sarah</a:t>
            </a:r>
          </a:p>
          <a:p>
            <a:pPr>
              <a:buFont typeface="Calibri"/>
              <a:buChar char="-"/>
            </a:pPr>
            <a:r>
              <a:rPr lang="da-DK"/>
              <a:t>Samlet set kan vi her ser se den forskel APN-indsatsen gjorde i relation til APN-forløbet med Betty.</a:t>
            </a:r>
          </a:p>
          <a:p>
            <a:pPr>
              <a:buFont typeface="Calibri"/>
              <a:buChar char="-"/>
            </a:pPr>
            <a:r>
              <a:rPr lang="da-DK"/>
              <a:t>Hun nåede hendes mål og kom op af sengen. </a:t>
            </a:r>
          </a:p>
          <a:p>
            <a:pPr>
              <a:buFont typeface="Calibri"/>
              <a:buChar char="-"/>
            </a:pPr>
            <a:r>
              <a:rPr lang="da-DK"/>
              <a:t>Som et sidemål tog hun mere på og blev smertedækket. </a:t>
            </a:r>
          </a:p>
          <a:p>
            <a:pPr>
              <a:buFont typeface="Calibri"/>
              <a:buChar char="-"/>
            </a:pPr>
            <a:r>
              <a:rPr lang="da-DK"/>
              <a:t>Der skete en bedring i hendes skrøbelighedsvurdering - CFS.</a:t>
            </a:r>
          </a:p>
          <a:p>
            <a:pPr>
              <a:buFont typeface="Calibri"/>
              <a:buChar char="-"/>
            </a:pPr>
            <a:r>
              <a:rPr lang="da-DK"/>
              <a:t>Hendes appetit kom tilbage i forbindelse med at medicinlisten blev støvsuget, hvilket medvirkede til en vægtøgning.</a:t>
            </a:r>
          </a:p>
          <a:p>
            <a:pPr>
              <a:buFont typeface="Calibri"/>
              <a:buChar char="-"/>
            </a:pPr>
            <a:r>
              <a:rPr lang="da-DK"/>
              <a:t>Indtag af føde betød også at der var overskud og kræfter til at træne og hun fik kræfter tilbage til at lave nogle af de ting, der var betydningsfulde for hende.</a:t>
            </a:r>
          </a:p>
          <a:p>
            <a:pPr>
              <a:buFont typeface="Calibri"/>
              <a:buChar char="-"/>
            </a:pPr>
            <a:endParaRPr lang="da-DK"/>
          </a:p>
          <a:p>
            <a:pPr marL="0" indent="0">
              <a:buNone/>
            </a:pPr>
            <a:endParaRPr lang="da-DK"/>
          </a:p>
        </p:txBody>
      </p:sp>
    </p:spTree>
    <p:extLst>
      <p:ext uri="{BB962C8B-B14F-4D97-AF65-F5344CB8AC3E}">
        <p14:creationId xmlns:p14="http://schemas.microsoft.com/office/powerpoint/2010/main" val="1612319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1">
          <a:extLst>
            <a:ext uri="{FF2B5EF4-FFF2-40B4-BE49-F238E27FC236}">
              <a16:creationId xmlns:a16="http://schemas.microsoft.com/office/drawing/2014/main" id="{F1AE582C-6781-BABA-1DB4-878059D14E67}"/>
            </a:ext>
          </a:extLst>
        </p:cNvPr>
        <p:cNvGrpSpPr/>
        <p:nvPr/>
      </p:nvGrpSpPr>
      <p:grpSpPr>
        <a:xfrm>
          <a:off x="0" y="0"/>
          <a:ext cx="0" cy="0"/>
          <a:chOff x="0" y="0"/>
          <a:chExt cx="0" cy="0"/>
        </a:xfrm>
      </p:grpSpPr>
      <p:sp>
        <p:nvSpPr>
          <p:cNvPr id="2492" name="Google Shape;2492;g14c27d6e750_0_66:notes">
            <a:extLst>
              <a:ext uri="{FF2B5EF4-FFF2-40B4-BE49-F238E27FC236}">
                <a16:creationId xmlns:a16="http://schemas.microsoft.com/office/drawing/2014/main" id="{24924E97-F7E1-2977-DA1D-704155A395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3" name="Google Shape;2493;g14c27d6e750_0_66:notes">
            <a:extLst>
              <a:ext uri="{FF2B5EF4-FFF2-40B4-BE49-F238E27FC236}">
                <a16:creationId xmlns:a16="http://schemas.microsoft.com/office/drawing/2014/main" id="{DF149333-6165-1A93-E669-13D46EC963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a:t>Sarah</a:t>
            </a:r>
          </a:p>
          <a:p>
            <a:pPr marL="0" indent="0">
              <a:buNone/>
            </a:pPr>
            <a:endParaRPr lang="da-DK"/>
          </a:p>
          <a:p>
            <a:pPr marL="0" indent="0">
              <a:buNone/>
            </a:pPr>
            <a:r>
              <a:rPr lang="da-DK"/>
              <a:t>Så samlet set arbejder vi med de 2-5 % mest komplekse borgere i Aalborg kommune.</a:t>
            </a:r>
          </a:p>
          <a:p>
            <a:pPr marL="0" indent="0">
              <a:buNone/>
            </a:pPr>
            <a:r>
              <a:rPr lang="da-DK"/>
              <a:t>Vores afsæt for indsatsen er at for at yde avanceret sygepleje må der være fokus på den grundlæggende sygepleje og relationen med den enkelte borger og pårørende. Vi har borgerens største ønsker i centrum i en tillidsbaseret relation.</a:t>
            </a:r>
          </a:p>
          <a:p>
            <a:pPr marL="0" indent="0">
              <a:buNone/>
            </a:pPr>
            <a:r>
              <a:rPr lang="da-DK"/>
              <a:t>Vi har en særlig fokus på at identificere mønstre og tendenser i borgerforløb, således vi sammen kan se andre muligheder end de gentagne indlæggelser. </a:t>
            </a:r>
          </a:p>
          <a:p>
            <a:pPr marL="0" indent="0">
              <a:buNone/>
            </a:pPr>
            <a:r>
              <a:rPr lang="da-DK"/>
              <a:t>Vi har fokus på de aktører der er indgår i det enkelte borgerforløb og arbejder aktivt med at facilitere et samarbejde, dialog og fælles forståelse med henblik på at stabiliserer fragmenterede patientforløb på tværs af sektorer</a:t>
            </a:r>
          </a:p>
          <a:p>
            <a:pPr marL="0" indent="0">
              <a:buNone/>
            </a:pPr>
            <a:endParaRPr lang="da-DK"/>
          </a:p>
          <a:p>
            <a:pPr marL="0" indent="0">
              <a:buNone/>
            </a:pPr>
            <a:r>
              <a:rPr lang="da-DK"/>
              <a:t>Vi er dybt afhængige af samarbejdet med øvrige aktører og vores indsats kan derfor ikke stå alene, men må ses som en ressource ind i de borgerforløb, hvor der ses kompleksistet af den ene eller anden grad. </a:t>
            </a:r>
          </a:p>
        </p:txBody>
      </p:sp>
    </p:spTree>
    <p:extLst>
      <p:ext uri="{BB962C8B-B14F-4D97-AF65-F5344CB8AC3E}">
        <p14:creationId xmlns:p14="http://schemas.microsoft.com/office/powerpoint/2010/main" val="1345337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Sarah </a:t>
            </a:r>
          </a:p>
          <a:p>
            <a:pPr>
              <a:buNone/>
            </a:pPr>
            <a:endParaRPr lang="en-US">
              <a:latin typeface="Calibri"/>
              <a:ea typeface="Calibri"/>
              <a:cs typeface="Calibri"/>
            </a:endParaRPr>
          </a:p>
          <a:p>
            <a:pPr>
              <a:buNone/>
            </a:pPr>
            <a:r>
              <a:rPr lang="en-US" err="1">
                <a:latin typeface="Calibri"/>
                <a:ea typeface="Calibri"/>
                <a:cs typeface="Calibri"/>
              </a:rPr>
              <a:t>Spørgsmål</a:t>
            </a:r>
            <a:r>
              <a:rPr lang="en-US">
                <a:latin typeface="Calibri"/>
                <a:ea typeface="Calibri"/>
                <a:cs typeface="Calibri"/>
              </a:rPr>
              <a:t>?</a:t>
            </a:r>
          </a:p>
        </p:txBody>
      </p:sp>
    </p:spTree>
    <p:extLst>
      <p:ext uri="{BB962C8B-B14F-4D97-AF65-F5344CB8AC3E}">
        <p14:creationId xmlns:p14="http://schemas.microsoft.com/office/powerpoint/2010/main" val="244669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da-DK"/>
              <a:t>Sarah</a:t>
            </a:r>
          </a:p>
          <a:p>
            <a:pPr>
              <a:buNone/>
              <a:defRPr/>
            </a:pPr>
            <a:r>
              <a:rPr lang="da-DK"/>
              <a:t>Vores oplæg tager udgangspunkt i et helt specifikt borgerforløb og det systematiske arbejde der er rammen omkring borgerforløb. </a:t>
            </a:r>
          </a:p>
          <a:p>
            <a:pPr>
              <a:buNone/>
              <a:defRPr/>
            </a:pPr>
            <a:r>
              <a:rPr lang="da-DK" sz="1100" b="0" i="0" u="none" strike="noStrike" cap="none">
                <a:solidFill>
                  <a:srgbClr val="000000"/>
                </a:solidFill>
                <a:effectLst/>
                <a:latin typeface="Arial"/>
                <a:ea typeface="Arial"/>
                <a:cs typeface="Arial"/>
                <a:sym typeface="Arial"/>
              </a:rPr>
              <a:t>Dette slide illustrerer vores APN arbejde i praksis og det flow vi arbejder ud fra når vi får borgere i forløb. Dette flow </a:t>
            </a:r>
            <a:r>
              <a:rPr lang="da-DK"/>
              <a:t>er udgangspunktet for</a:t>
            </a:r>
            <a:r>
              <a:rPr lang="da-DK" sz="1100" b="0" i="0" u="none" strike="noStrike" cap="none">
                <a:solidFill>
                  <a:srgbClr val="000000"/>
                </a:solidFill>
                <a:effectLst/>
                <a:latin typeface="Arial"/>
                <a:ea typeface="Arial"/>
                <a:cs typeface="Arial"/>
                <a:sym typeface="Arial"/>
              </a:rPr>
              <a:t> </a:t>
            </a:r>
            <a:r>
              <a:rPr lang="da-DK"/>
              <a:t>vores </a:t>
            </a:r>
            <a:r>
              <a:rPr lang="da-DK" sz="1100" b="0" i="0" u="none" strike="noStrike" cap="none">
                <a:solidFill>
                  <a:srgbClr val="000000"/>
                </a:solidFill>
                <a:effectLst/>
                <a:latin typeface="Arial"/>
                <a:ea typeface="Arial"/>
                <a:cs typeface="Arial"/>
                <a:sym typeface="Arial"/>
              </a:rPr>
              <a:t>præsentationen </a:t>
            </a:r>
            <a:r>
              <a:rPr lang="da-DK"/>
              <a:t>af et udvalgt borgerforløb.  </a:t>
            </a:r>
            <a:endParaRPr lang="da-DK" sz="1100" b="0" i="0" u="none" strike="noStrike" cap="none">
              <a:solidFill>
                <a:srgbClr val="000000"/>
              </a:solidFill>
              <a:effectLst/>
              <a:latin typeface="Arial"/>
              <a:ea typeface="Arial"/>
              <a:cs typeface="Arial"/>
              <a:sym typeface="Arial"/>
            </a:endParaRPr>
          </a:p>
          <a:p>
            <a:pPr>
              <a:buNone/>
              <a:defRPr/>
            </a:pPr>
            <a:r>
              <a:rPr lang="da-DK" sz="1100" b="0" i="0" u="none" strike="noStrike" cap="none">
                <a:solidFill>
                  <a:srgbClr val="000000"/>
                </a:solidFill>
                <a:effectLst/>
                <a:latin typeface="Arial"/>
                <a:ea typeface="Arial"/>
                <a:cs typeface="Arial"/>
                <a:sym typeface="Arial"/>
              </a:rPr>
              <a:t>Det </a:t>
            </a:r>
            <a:r>
              <a:rPr lang="da-DK"/>
              <a:t>systematiske arbejde </a:t>
            </a:r>
            <a:r>
              <a:rPr lang="da-DK" sz="1100" b="0" i="0" u="none" strike="noStrike" cap="none">
                <a:solidFill>
                  <a:srgbClr val="000000"/>
                </a:solidFill>
                <a:effectLst/>
                <a:latin typeface="Arial"/>
                <a:ea typeface="Arial"/>
                <a:cs typeface="Arial"/>
                <a:sym typeface="Arial"/>
              </a:rPr>
              <a:t>illustrerer vejen fra at borgerens faste team, udskrivningsenheden eller andre samarbejdspartnere har identificeret en borger som kan profitere af et APN-forløb og helt til indsatser iværksættes og der sker en opfølgning herpå.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da-DK" sz="1100" b="0" i="0" u="none" strike="noStrike" cap="none">
              <a:solidFill>
                <a:srgbClr val="000000"/>
              </a:solidFill>
              <a:effectLst/>
              <a:latin typeface="Arial"/>
              <a:ea typeface="Arial"/>
              <a:cs typeface="Arial"/>
              <a:sym typeface="Arial"/>
            </a:endParaRPr>
          </a:p>
          <a:p>
            <a:pPr>
              <a:buNone/>
              <a:defRPr/>
            </a:pPr>
            <a:r>
              <a:rPr lang="da-DK"/>
              <a:t>Formålet er at en systematisk</a:t>
            </a:r>
            <a:r>
              <a:rPr lang="da-DK" sz="1100" b="0" i="0" u="none" strike="noStrike" cap="none">
                <a:solidFill>
                  <a:srgbClr val="000000"/>
                </a:solidFill>
                <a:effectLst/>
                <a:latin typeface="Arial"/>
                <a:ea typeface="Arial"/>
                <a:cs typeface="Arial"/>
                <a:sym typeface="Arial"/>
              </a:rPr>
              <a:t> </a:t>
            </a:r>
            <a:r>
              <a:rPr lang="da-DK"/>
              <a:t>indsats kan</a:t>
            </a:r>
            <a:r>
              <a:rPr lang="da-DK" sz="1100" b="0" i="0" u="none" strike="noStrike" cap="none">
                <a:solidFill>
                  <a:srgbClr val="000000"/>
                </a:solidFill>
                <a:effectLst/>
                <a:latin typeface="Arial"/>
                <a:ea typeface="Arial"/>
                <a:cs typeface="Arial"/>
                <a:sym typeface="Arial"/>
              </a:rPr>
              <a:t> </a:t>
            </a:r>
            <a:r>
              <a:rPr lang="da-DK"/>
              <a:t>bidrage</a:t>
            </a:r>
            <a:r>
              <a:rPr lang="da-DK" sz="1100" b="0" i="0" u="none" strike="noStrike" cap="none">
                <a:solidFill>
                  <a:srgbClr val="000000"/>
                </a:solidFill>
                <a:effectLst/>
                <a:latin typeface="Arial"/>
                <a:ea typeface="Arial"/>
                <a:cs typeface="Arial"/>
                <a:sym typeface="Arial"/>
              </a:rPr>
              <a:t> til at skabe sammenhæng i </a:t>
            </a:r>
            <a:r>
              <a:rPr lang="da-DK"/>
              <a:t>borgerforløbet, at</a:t>
            </a:r>
            <a:r>
              <a:rPr lang="da-DK" sz="1100" b="0" i="0" u="none" strike="noStrike" cap="none">
                <a:solidFill>
                  <a:srgbClr val="000000"/>
                </a:solidFill>
                <a:effectLst/>
                <a:latin typeface="Arial"/>
                <a:ea typeface="Arial"/>
                <a:cs typeface="Arial"/>
                <a:sym typeface="Arial"/>
              </a:rPr>
              <a:t> få brudt den ”onde cirkel” af indlæggelser og genindlæggelser ved at </a:t>
            </a:r>
            <a:r>
              <a:rPr lang="da-DK"/>
              <a:t>finde</a:t>
            </a:r>
            <a:r>
              <a:rPr lang="da-DK" sz="1100" b="0" i="0" u="none" strike="noStrike" cap="none">
                <a:solidFill>
                  <a:srgbClr val="000000"/>
                </a:solidFill>
                <a:effectLst/>
                <a:latin typeface="Arial"/>
                <a:ea typeface="Arial"/>
                <a:cs typeface="Arial"/>
                <a:sym typeface="Arial"/>
              </a:rPr>
              <a:t> sammenhænge i borgerens forløb</a:t>
            </a:r>
            <a:r>
              <a:rPr lang="da-DK"/>
              <a:t> og samarbejde med øvrige parter</a:t>
            </a:r>
            <a:r>
              <a:rPr lang="da-DK" sz="1100" b="0" i="0" u="none" strike="noStrike" cap="none">
                <a:solidFill>
                  <a:srgbClr val="000000"/>
                </a:solidFill>
                <a:effectLst/>
                <a:latin typeface="Arial"/>
                <a:ea typeface="Arial"/>
                <a:cs typeface="Arial"/>
                <a:sym typeface="Arial"/>
              </a:rPr>
              <a:t>. </a:t>
            </a:r>
          </a:p>
          <a:p>
            <a:pPr>
              <a:buNone/>
            </a:pPr>
            <a:endParaRPr lang="da-DK">
              <a:latin typeface="Calibri"/>
              <a:ea typeface="Calibri"/>
              <a:cs typeface="Calibri"/>
            </a:endParaRPr>
          </a:p>
          <a:p>
            <a:pPr>
              <a:buNone/>
            </a:pPr>
            <a:endParaRPr lang="da-DK">
              <a:latin typeface="Calibri"/>
              <a:ea typeface="Calibri"/>
              <a:cs typeface="Calibri"/>
            </a:endParaRPr>
          </a:p>
        </p:txBody>
      </p:sp>
    </p:spTree>
    <p:extLst>
      <p:ext uri="{BB962C8B-B14F-4D97-AF65-F5344CB8AC3E}">
        <p14:creationId xmlns:p14="http://schemas.microsoft.com/office/powerpoint/2010/main" val="78080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da-DK"/>
              <a:t>Sarah</a:t>
            </a:r>
          </a:p>
          <a:p>
            <a:pPr>
              <a:buNone/>
            </a:pPr>
            <a:endParaRPr lang="da-DK"/>
          </a:p>
          <a:p>
            <a:pPr>
              <a:buNone/>
            </a:pPr>
            <a:r>
              <a:rPr lang="da-DK"/>
              <a:t>Ét er det systematisk arbejde – noget andet er det værdigrundlag vi som APN-sygeplejersker står på og det handler om det relationelle arbejde </a:t>
            </a:r>
          </a:p>
          <a:p>
            <a:pPr>
              <a:buNone/>
            </a:pPr>
            <a:r>
              <a:rPr lang="da-DK"/>
              <a:t>Det relationelle arbejde er en forudsætning for at lykkes og for at få borgeren til at føle sig tryg og set I et ofte meget fragmenteret forløb </a:t>
            </a:r>
            <a:endParaRPr lang="da-DK">
              <a:solidFill>
                <a:srgbClr val="444444"/>
              </a:solidFill>
            </a:endParaRPr>
          </a:p>
          <a:p>
            <a:pPr>
              <a:buNone/>
            </a:pPr>
            <a:r>
              <a:rPr lang="da-DK"/>
              <a:t>Vi lykkes med at skabe relation til borgeren – ved at skabe tillid, lytte aktivt på deres oplevede problemer og symptomer således vi kan være med til at kigge ind I hvordan vi kan hjælpe borgeren med at løse det – og hermed se ind I hvordan vi kan være med til at forbedre livskvaliteten ved den enkelte borger. </a:t>
            </a:r>
            <a:endParaRPr lang="da-DK">
              <a:solidFill>
                <a:srgbClr val="444444"/>
              </a:solidFill>
            </a:endParaRPr>
          </a:p>
          <a:p>
            <a:pPr>
              <a:buNone/>
            </a:pPr>
            <a:endParaRPr lang="da-DK">
              <a:solidFill>
                <a:srgbClr val="444444"/>
              </a:solidFill>
            </a:endParaRPr>
          </a:p>
          <a:p>
            <a:pPr>
              <a:buNone/>
            </a:pPr>
            <a:r>
              <a:rPr lang="da-DK"/>
              <a:t>Som APN-sygeplejersker er samarbejde også et essentielt element for at vi kan lykkes (og med gavn til borgeren), derfor er vi afhængige af en god relation til alle dem vi samarbejder for at kunne løse vores kerneopgave. </a:t>
            </a:r>
          </a:p>
        </p:txBody>
      </p:sp>
    </p:spTree>
    <p:extLst>
      <p:ext uri="{BB962C8B-B14F-4D97-AF65-F5344CB8AC3E}">
        <p14:creationId xmlns:p14="http://schemas.microsoft.com/office/powerpoint/2010/main" val="47597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pPr marL="158750" indent="0">
              <a:buNone/>
            </a:pPr>
            <a:r>
              <a:rPr lang="da-DK"/>
              <a:t>Catrine</a:t>
            </a:r>
          </a:p>
          <a:p>
            <a:pPr marL="158750" indent="0">
              <a:buNone/>
            </a:pPr>
            <a:br>
              <a:rPr lang="da-DK"/>
            </a:br>
            <a:r>
              <a:rPr lang="da-DK"/>
              <a:t>Multisyg </a:t>
            </a:r>
            <a:br>
              <a:rPr lang="da-DK"/>
            </a:br>
            <a:r>
              <a:rPr lang="da-DK"/>
              <a:t>Skrøbelig ældre</a:t>
            </a:r>
            <a:br>
              <a:rPr lang="da-DK"/>
            </a:br>
            <a:r>
              <a:rPr lang="da-DK"/>
              <a:t>Mange genindlæggelser</a:t>
            </a:r>
          </a:p>
          <a:p>
            <a:pPr marL="158750" indent="0">
              <a:buNone/>
            </a:pPr>
            <a:endParaRPr lang="da-DK"/>
          </a:p>
        </p:txBody>
      </p:sp>
    </p:spTree>
    <p:extLst>
      <p:ext uri="{BB962C8B-B14F-4D97-AF65-F5344CB8AC3E}">
        <p14:creationId xmlns:p14="http://schemas.microsoft.com/office/powerpoint/2010/main" val="182468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r>
              <a:rPr lang="da-DK"/>
              <a:t>Catrine</a:t>
            </a:r>
            <a:br>
              <a:rPr lang="da-DK"/>
            </a:br>
            <a:r>
              <a:rPr lang="da-DK"/>
              <a:t>Hvorfor er Betty en APN borger? </a:t>
            </a:r>
          </a:p>
          <a:p>
            <a:r>
              <a:rPr lang="da-DK"/>
              <a:t>Kartofler </a:t>
            </a:r>
            <a:br>
              <a:rPr lang="da-DK"/>
            </a:br>
            <a:endParaRPr lang="da-DK"/>
          </a:p>
        </p:txBody>
      </p:sp>
    </p:spTree>
    <p:extLst>
      <p:ext uri="{BB962C8B-B14F-4D97-AF65-F5344CB8AC3E}">
        <p14:creationId xmlns:p14="http://schemas.microsoft.com/office/powerpoint/2010/main" val="531360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6">
          <a:extLst>
            <a:ext uri="{FF2B5EF4-FFF2-40B4-BE49-F238E27FC236}">
              <a16:creationId xmlns:a16="http://schemas.microsoft.com/office/drawing/2014/main" id="{0322F3A8-0C5C-DF0A-48FB-4EA7FF910EAD}"/>
            </a:ext>
          </a:extLst>
        </p:cNvPr>
        <p:cNvGrpSpPr/>
        <p:nvPr/>
      </p:nvGrpSpPr>
      <p:grpSpPr>
        <a:xfrm>
          <a:off x="0" y="0"/>
          <a:ext cx="0" cy="0"/>
          <a:chOff x="0" y="0"/>
          <a:chExt cx="0" cy="0"/>
        </a:xfrm>
      </p:grpSpPr>
      <p:sp>
        <p:nvSpPr>
          <p:cNvPr id="4367" name="Google Shape;4367;g177044fa80b_0_407:notes">
            <a:extLst>
              <a:ext uri="{FF2B5EF4-FFF2-40B4-BE49-F238E27FC236}">
                <a16:creationId xmlns:a16="http://schemas.microsoft.com/office/drawing/2014/main" id="{10B2ACC9-BEBC-9808-5E46-B7B1F65F4B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8" name="Google Shape;4368;g177044fa80b_0_407:notes">
            <a:extLst>
              <a:ext uri="{FF2B5EF4-FFF2-40B4-BE49-F238E27FC236}">
                <a16:creationId xmlns:a16="http://schemas.microsoft.com/office/drawing/2014/main" id="{8A8B9B04-8650-CA5A-EE87-08D4CF89C2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a:t>Catrine</a:t>
            </a:r>
            <a:br>
              <a:rPr lang="da-DK"/>
            </a:br>
            <a:r>
              <a:rPr lang="da-DK"/>
              <a:t>Fra udskrivningsenhed </a:t>
            </a:r>
            <a:endParaRPr/>
          </a:p>
        </p:txBody>
      </p:sp>
    </p:spTree>
    <p:extLst>
      <p:ext uri="{BB962C8B-B14F-4D97-AF65-F5344CB8AC3E}">
        <p14:creationId xmlns:p14="http://schemas.microsoft.com/office/powerpoint/2010/main" val="336326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Catrine</a:t>
            </a:r>
          </a:p>
          <a:p>
            <a:pPr>
              <a:buNone/>
            </a:pPr>
            <a:r>
              <a:rPr lang="en-US">
                <a:latin typeface="Calibri"/>
                <a:ea typeface="Calibri"/>
                <a:cs typeface="Calibri"/>
              </a:rPr>
              <a:t>SPL, SSA I BFT, </a:t>
            </a:r>
            <a:r>
              <a:rPr lang="en-US" err="1">
                <a:latin typeface="Calibri"/>
                <a:ea typeface="Calibri"/>
                <a:cs typeface="Calibri"/>
              </a:rPr>
              <a:t>Udskrivningsenheden</a:t>
            </a:r>
            <a:r>
              <a:rPr lang="en-US">
                <a:latin typeface="Calibri"/>
                <a:ea typeface="Calibri"/>
                <a:cs typeface="Calibri"/>
              </a:rPr>
              <a:t> finder </a:t>
            </a:r>
            <a:r>
              <a:rPr lang="en-US" err="1">
                <a:latin typeface="Calibri"/>
                <a:ea typeface="Calibri"/>
                <a:cs typeface="Calibri"/>
              </a:rPr>
              <a:t>relevante</a:t>
            </a:r>
            <a:r>
              <a:rPr lang="en-US">
                <a:latin typeface="Calibri"/>
                <a:ea typeface="Calibri"/>
                <a:cs typeface="Calibri"/>
              </a:rPr>
              <a:t> </a:t>
            </a:r>
            <a:r>
              <a:rPr lang="en-US" err="1">
                <a:latin typeface="Calibri"/>
                <a:ea typeface="Calibri"/>
                <a:cs typeface="Calibri"/>
              </a:rPr>
              <a:t>borgere</a:t>
            </a:r>
          </a:p>
          <a:p>
            <a:pPr>
              <a:buNone/>
            </a:pPr>
            <a:r>
              <a:rPr lang="en-US" err="1">
                <a:latin typeface="Calibri"/>
                <a:ea typeface="Calibri"/>
                <a:cs typeface="Calibri"/>
              </a:rPr>
              <a:t>Henvendelse</a:t>
            </a:r>
            <a:r>
              <a:rPr lang="en-US">
                <a:latin typeface="Calibri"/>
                <a:ea typeface="Calibri"/>
                <a:cs typeface="Calibri"/>
              </a:rPr>
              <a:t> I </a:t>
            </a:r>
            <a:r>
              <a:rPr lang="en-US" err="1">
                <a:latin typeface="Calibri"/>
                <a:ea typeface="Calibri"/>
                <a:cs typeface="Calibri"/>
              </a:rPr>
              <a:t>vores</a:t>
            </a:r>
            <a:r>
              <a:rPr lang="en-US">
                <a:latin typeface="Calibri"/>
                <a:ea typeface="Calibri"/>
                <a:cs typeface="Calibri"/>
              </a:rPr>
              <a:t> </a:t>
            </a:r>
            <a:r>
              <a:rPr lang="en-US" err="1">
                <a:latin typeface="Calibri"/>
                <a:ea typeface="Calibri"/>
                <a:cs typeface="Calibri"/>
              </a:rPr>
              <a:t>omsorgssystem</a:t>
            </a:r>
            <a:r>
              <a:rPr lang="en-US">
                <a:latin typeface="Calibri"/>
                <a:ea typeface="Calibri"/>
                <a:cs typeface="Calibri"/>
              </a:rPr>
              <a:t>. </a:t>
            </a:r>
            <a:r>
              <a:rPr lang="en-US" err="1">
                <a:latin typeface="Calibri"/>
                <a:ea typeface="Calibri"/>
                <a:cs typeface="Calibri"/>
              </a:rPr>
              <a:t>Samarbejdspartnerne</a:t>
            </a:r>
            <a:r>
              <a:rPr lang="en-US">
                <a:latin typeface="Calibri"/>
                <a:ea typeface="Calibri"/>
                <a:cs typeface="Calibri"/>
              </a:rPr>
              <a:t> </a:t>
            </a:r>
            <a:r>
              <a:rPr lang="en-US" err="1">
                <a:latin typeface="Calibri"/>
                <a:ea typeface="Calibri"/>
                <a:cs typeface="Calibri"/>
              </a:rPr>
              <a:t>beskriver</a:t>
            </a:r>
            <a:r>
              <a:rPr lang="en-US">
                <a:latin typeface="Calibri"/>
                <a:ea typeface="Calibri"/>
                <a:cs typeface="Calibri"/>
              </a:rPr>
              <a:t> </a:t>
            </a:r>
            <a:r>
              <a:rPr lang="en-US" err="1">
                <a:latin typeface="Calibri"/>
                <a:ea typeface="Calibri"/>
                <a:cs typeface="Calibri"/>
              </a:rPr>
              <a:t>kompleksiteten</a:t>
            </a:r>
            <a:r>
              <a:rPr lang="en-US">
                <a:latin typeface="Calibri"/>
                <a:ea typeface="Calibri"/>
                <a:cs typeface="Calibri"/>
              </a:rPr>
              <a:t>, </a:t>
            </a:r>
            <a:r>
              <a:rPr lang="en-US" err="1">
                <a:latin typeface="Calibri"/>
                <a:ea typeface="Calibri"/>
                <a:cs typeface="Calibri"/>
              </a:rPr>
              <a:t>samtykke</a:t>
            </a:r>
            <a:r>
              <a:rPr lang="en-US">
                <a:latin typeface="Calibri"/>
                <a:ea typeface="Calibri"/>
                <a:cs typeface="Calibri"/>
              </a:rPr>
              <a:t> </a:t>
            </a:r>
            <a:r>
              <a:rPr lang="en-US" err="1">
                <a:latin typeface="Calibri"/>
                <a:ea typeface="Calibri"/>
                <a:cs typeface="Calibri"/>
              </a:rPr>
              <a:t>fra</a:t>
            </a:r>
            <a:r>
              <a:rPr lang="en-US">
                <a:latin typeface="Calibri"/>
                <a:ea typeface="Calibri"/>
                <a:cs typeface="Calibri"/>
              </a:rPr>
              <a:t> </a:t>
            </a:r>
            <a:r>
              <a:rPr lang="en-US" err="1">
                <a:latin typeface="Calibri"/>
                <a:ea typeface="Calibri"/>
                <a:cs typeface="Calibri"/>
              </a:rPr>
              <a:t>borgeren</a:t>
            </a:r>
            <a:r>
              <a:rPr lang="en-US">
                <a:latin typeface="Calibri"/>
                <a:ea typeface="Calibri"/>
                <a:cs typeface="Calibri"/>
              </a:rPr>
              <a:t> I forhold </a:t>
            </a:r>
            <a:r>
              <a:rPr lang="en-US" err="1">
                <a:latin typeface="Calibri"/>
                <a:ea typeface="Calibri"/>
                <a:cs typeface="Calibri"/>
              </a:rPr>
              <a:t>til</a:t>
            </a:r>
            <a:r>
              <a:rPr lang="en-US">
                <a:latin typeface="Calibri"/>
                <a:ea typeface="Calibri"/>
                <a:cs typeface="Calibri"/>
              </a:rPr>
              <a:t> at dele </a:t>
            </a:r>
            <a:r>
              <a:rPr lang="en-US" err="1">
                <a:latin typeface="Calibri"/>
                <a:ea typeface="Calibri"/>
                <a:cs typeface="Calibri"/>
              </a:rPr>
              <a:t>viden</a:t>
            </a:r>
            <a:r>
              <a:rPr lang="en-US">
                <a:latin typeface="Calibri"/>
                <a:ea typeface="Calibri"/>
                <a:cs typeface="Calibri"/>
              </a:rPr>
              <a:t>.</a:t>
            </a:r>
          </a:p>
          <a:p>
            <a:pPr>
              <a:buNone/>
            </a:pPr>
            <a:r>
              <a:rPr lang="en-US">
                <a:latin typeface="Calibri"/>
                <a:ea typeface="Calibri"/>
                <a:cs typeface="Calibri"/>
              </a:rPr>
              <a:t>De </a:t>
            </a:r>
            <a:r>
              <a:rPr lang="en-US" err="1">
                <a:latin typeface="Calibri"/>
                <a:ea typeface="Calibri"/>
                <a:cs typeface="Calibri"/>
              </a:rPr>
              <a:t>kan</a:t>
            </a:r>
            <a:r>
              <a:rPr lang="en-US">
                <a:latin typeface="Calibri"/>
                <a:ea typeface="Calibri"/>
                <a:cs typeface="Calibri"/>
              </a:rPr>
              <a:t> </a:t>
            </a:r>
            <a:r>
              <a:rPr lang="en-US" err="1">
                <a:latin typeface="Calibri"/>
                <a:ea typeface="Calibri"/>
                <a:cs typeface="Calibri"/>
              </a:rPr>
              <a:t>angive</a:t>
            </a:r>
            <a:r>
              <a:rPr lang="en-US">
                <a:latin typeface="Calibri"/>
                <a:ea typeface="Calibri"/>
                <a:cs typeface="Calibri"/>
              </a:rPr>
              <a:t> om de </a:t>
            </a:r>
            <a:r>
              <a:rPr lang="en-US" err="1">
                <a:latin typeface="Calibri"/>
                <a:ea typeface="Calibri"/>
                <a:cs typeface="Calibri"/>
              </a:rPr>
              <a:t>søger</a:t>
            </a:r>
            <a:r>
              <a:rPr lang="en-US">
                <a:latin typeface="Calibri"/>
                <a:ea typeface="Calibri"/>
                <a:cs typeface="Calibri"/>
              </a:rPr>
              <a:t> sparring </a:t>
            </a:r>
            <a:r>
              <a:rPr lang="en-US" err="1">
                <a:latin typeface="Calibri"/>
                <a:ea typeface="Calibri"/>
                <a:cs typeface="Calibri"/>
              </a:rPr>
              <a:t>eller</a:t>
            </a:r>
            <a:r>
              <a:rPr lang="en-US">
                <a:latin typeface="Calibri"/>
                <a:ea typeface="Calibri"/>
                <a:cs typeface="Calibri"/>
              </a:rPr>
              <a:t> </a:t>
            </a:r>
            <a:r>
              <a:rPr lang="en-US" err="1">
                <a:latin typeface="Calibri"/>
                <a:ea typeface="Calibri"/>
                <a:cs typeface="Calibri"/>
              </a:rPr>
              <a:t>forløb</a:t>
            </a:r>
            <a:r>
              <a:rPr lang="en-US">
                <a:latin typeface="Calibri"/>
                <a:ea typeface="Calibri"/>
                <a:cs typeface="Calibri"/>
              </a:rPr>
              <a:t>.</a:t>
            </a:r>
          </a:p>
        </p:txBody>
      </p:sp>
    </p:spTree>
    <p:extLst>
      <p:ext uri="{BB962C8B-B14F-4D97-AF65-F5344CB8AC3E}">
        <p14:creationId xmlns:p14="http://schemas.microsoft.com/office/powerpoint/2010/main" val="2667560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pPr marL="158750" indent="0">
              <a:buNone/>
            </a:pPr>
            <a:r>
              <a:rPr lang="da-DK"/>
              <a:t>Sarah</a:t>
            </a:r>
            <a:endParaRPr lang="en-US"/>
          </a:p>
          <a:p>
            <a:pPr marL="158750" indent="0">
              <a:buNone/>
            </a:pPr>
            <a:endParaRPr lang="da-DK"/>
          </a:p>
          <a:p>
            <a:pPr>
              <a:buNone/>
            </a:pPr>
            <a:r>
              <a:rPr lang="da-DK"/>
              <a:t>Jeg vil nu præsentere vores APN-triage. APN-triage er et dynamisk redskab, som er uviklet i APN-teamet i Aalborg Kommune siden opstarten i 2021.  </a:t>
            </a:r>
          </a:p>
          <a:p>
            <a:pPr>
              <a:buNone/>
            </a:pPr>
            <a:r>
              <a:rPr lang="da-DK"/>
              <a:t>Det er udviklet på baggrund af viden om medicinsk, social og organisatorisk kompleksitet, ud fra indsamlet data på over 200 borgere, en generel viden om den skrøbelige og komplekse borger og løbende erfaringer. </a:t>
            </a:r>
          </a:p>
          <a:p>
            <a:pPr>
              <a:buNone/>
            </a:pPr>
            <a:r>
              <a:rPr lang="da-DK"/>
              <a:t>Det består af 6 elementer og scoren ud fra de 6 elementer vil angive borgerens triageringsfarve med point og farven rød, gul og grøn. Der kan højest opnås en score på 12 point. </a:t>
            </a:r>
          </a:p>
          <a:p>
            <a:pPr>
              <a:buNone/>
            </a:pPr>
            <a:r>
              <a:rPr lang="da-DK"/>
              <a:t>Triageringen anvendes til at vurdere, prioritere og påbegynde planlægning af den rette APN-indsats. </a:t>
            </a:r>
          </a:p>
          <a:p>
            <a:pPr>
              <a:buNone/>
            </a:pPr>
            <a:endParaRPr lang="da-DK"/>
          </a:p>
          <a:p>
            <a:pPr>
              <a:buNone/>
            </a:pPr>
            <a:r>
              <a:rPr lang="da-DK"/>
              <a:t>Vi tager Jer med igennem vores APN-triage redskab i relation til forløbet omkring Betty.</a:t>
            </a:r>
          </a:p>
          <a:p>
            <a:pPr>
              <a:buNone/>
            </a:pPr>
            <a:endParaRPr lang="da-DK"/>
          </a:p>
          <a:p>
            <a:pPr>
              <a:buNone/>
            </a:pPr>
            <a:endParaRPr lang="da-DK"/>
          </a:p>
          <a:p>
            <a:pPr>
              <a:buNone/>
            </a:pPr>
            <a:endParaRPr lang="da-DK"/>
          </a:p>
          <a:p>
            <a:pPr>
              <a:buNone/>
            </a:pPr>
            <a:endParaRPr lang="da-DK"/>
          </a:p>
          <a:p>
            <a:pPr>
              <a:buNone/>
            </a:pPr>
            <a:endParaRPr lang="da-DK"/>
          </a:p>
          <a:p>
            <a:pPr marL="158750" indent="0">
              <a:buNone/>
            </a:pPr>
            <a:br>
              <a:rPr lang="da-DK"/>
            </a:br>
            <a:endParaRPr lang="da-DK"/>
          </a:p>
          <a:p>
            <a:r>
              <a:rPr lang="da-DK"/>
              <a:t>Vi gennemgår de enkelte dele i vores triage i forhold til vores case omkring Betty. </a:t>
            </a:r>
          </a:p>
        </p:txBody>
      </p:sp>
    </p:spTree>
    <p:extLst>
      <p:ext uri="{BB962C8B-B14F-4D97-AF65-F5344CB8AC3E}">
        <p14:creationId xmlns:p14="http://schemas.microsoft.com/office/powerpoint/2010/main" val="4589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767200" y="1499738"/>
            <a:ext cx="4661100" cy="15339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5200"/>
              <a:buNone/>
              <a:defRPr sz="8500">
                <a:latin typeface="Archivo Black"/>
                <a:ea typeface="Archivo Black"/>
                <a:cs typeface="Archivo Black"/>
                <a:sym typeface="Archivo Black"/>
              </a:defRPr>
            </a:lvl1pPr>
            <a:lvl2pPr lvl="1" algn="ctr">
              <a:spcBef>
                <a:spcPts val="20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767200" y="3154424"/>
            <a:ext cx="46611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latin typeface="Comfortaa"/>
                <a:ea typeface="Comfortaa"/>
                <a:cs typeface="Comfortaa"/>
                <a:sym typeface="Comfortaa"/>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4" name="Google Shape;14;p2"/>
          <p:cNvSpPr/>
          <p:nvPr/>
        </p:nvSpPr>
        <p:spPr>
          <a:xfrm flipH="1">
            <a:off x="4246038" y="4746665"/>
            <a:ext cx="68123" cy="64985"/>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8644681" y="2578906"/>
            <a:ext cx="68096" cy="64973"/>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og indhold_1 spalte">
  <p:cSld name="Titel og indhold_1 spalte">
    <p:spTree>
      <p:nvGrpSpPr>
        <p:cNvPr id="1" name="Shape 22"/>
        <p:cNvGrpSpPr/>
        <p:nvPr/>
      </p:nvGrpSpPr>
      <p:grpSpPr>
        <a:xfrm>
          <a:off x="0" y="0"/>
          <a:ext cx="0" cy="0"/>
          <a:chOff x="0" y="0"/>
          <a:chExt cx="0" cy="0"/>
        </a:xfrm>
      </p:grpSpPr>
      <p:sp>
        <p:nvSpPr>
          <p:cNvPr id="23" name="Google Shape;23;p30"/>
          <p:cNvSpPr txBox="1">
            <a:spLocks noGrp="1"/>
          </p:cNvSpPr>
          <p:nvPr>
            <p:ph type="title"/>
          </p:nvPr>
        </p:nvSpPr>
        <p:spPr>
          <a:xfrm>
            <a:off x="539998" y="670701"/>
            <a:ext cx="8064002" cy="670446"/>
          </a:xfrm>
          <a:prstGeom prst="rect">
            <a:avLst/>
          </a:prstGeom>
          <a:noFill/>
          <a:ln>
            <a:noFill/>
          </a:ln>
        </p:spPr>
        <p:txBody>
          <a:bodyPr spcFirstLastPara="1" wrap="square" lIns="0" tIns="0" rIns="0" bIns="0" anchor="b" anchorCtr="0">
            <a:noAutofit/>
          </a:bodyPr>
          <a:lstStyle>
            <a:lvl1pPr lvl="0" algn="l">
              <a:lnSpc>
                <a:spcPct val="83000"/>
              </a:lnSpc>
              <a:spcBef>
                <a:spcPts val="0"/>
              </a:spcBef>
              <a:spcAft>
                <a:spcPts val="0"/>
              </a:spcAft>
              <a:buClr>
                <a:schemeClr val="dk1"/>
              </a:buClr>
              <a:buSzPts val="35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0"/>
          <p:cNvSpPr txBox="1">
            <a:spLocks noGrp="1"/>
          </p:cNvSpPr>
          <p:nvPr>
            <p:ph type="body" idx="1"/>
          </p:nvPr>
        </p:nvSpPr>
        <p:spPr>
          <a:xfrm>
            <a:off x="539998" y="1644103"/>
            <a:ext cx="8064002" cy="2828696"/>
          </a:xfrm>
          <a:prstGeom prst="rect">
            <a:avLst/>
          </a:prstGeom>
          <a:noFill/>
          <a:ln>
            <a:noFill/>
          </a:ln>
        </p:spPr>
        <p:txBody>
          <a:bodyPr spcFirstLastPara="1" wrap="square" lIns="0" tIns="0" rIns="0" bIns="0" anchor="t" anchorCtr="0">
            <a:noAutofit/>
          </a:bodyPr>
          <a:lstStyle>
            <a:lvl1pPr marL="342900" lvl="0" indent="-266700" algn="l">
              <a:lnSpc>
                <a:spcPct val="100000"/>
              </a:lnSpc>
              <a:spcBef>
                <a:spcPts val="0"/>
              </a:spcBef>
              <a:spcAft>
                <a:spcPts val="0"/>
              </a:spcAft>
              <a:buClr>
                <a:schemeClr val="dk1"/>
              </a:buClr>
              <a:buSzPts val="2000"/>
              <a:buChar char="•"/>
              <a:defRPr>
                <a:solidFill>
                  <a:schemeClr val="dk1"/>
                </a:solidFill>
              </a:defRPr>
            </a:lvl1pPr>
            <a:lvl2pPr marL="685800" lvl="1" indent="-257175" algn="l">
              <a:lnSpc>
                <a:spcPct val="100000"/>
              </a:lnSpc>
              <a:spcBef>
                <a:spcPts val="450"/>
              </a:spcBef>
              <a:spcAft>
                <a:spcPts val="0"/>
              </a:spcAft>
              <a:buClr>
                <a:schemeClr val="dk1"/>
              </a:buClr>
              <a:buSzPts val="1800"/>
              <a:buChar char="–"/>
              <a:defRPr>
                <a:solidFill>
                  <a:schemeClr val="dk1"/>
                </a:solidFill>
              </a:defRPr>
            </a:lvl2pPr>
            <a:lvl3pPr marL="1028700" lvl="2" indent="-247650" algn="l">
              <a:lnSpc>
                <a:spcPct val="100000"/>
              </a:lnSpc>
              <a:spcBef>
                <a:spcPts val="450"/>
              </a:spcBef>
              <a:spcAft>
                <a:spcPts val="0"/>
              </a:spcAft>
              <a:buClr>
                <a:schemeClr val="dk1"/>
              </a:buClr>
              <a:buSzPts val="1600"/>
              <a:buChar char="•"/>
              <a:defRPr>
                <a:solidFill>
                  <a:schemeClr val="dk1"/>
                </a:solidFill>
              </a:defRPr>
            </a:lvl3pPr>
            <a:lvl4pPr marL="1371600" lvl="3" indent="-266700" algn="l">
              <a:lnSpc>
                <a:spcPct val="100000"/>
              </a:lnSpc>
              <a:spcBef>
                <a:spcPts val="450"/>
              </a:spcBef>
              <a:spcAft>
                <a:spcPts val="0"/>
              </a:spcAft>
              <a:buClr>
                <a:schemeClr val="dk1"/>
              </a:buClr>
              <a:buSzPts val="2000"/>
              <a:buChar char="​"/>
              <a:defRPr>
                <a:solidFill>
                  <a:schemeClr val="dk1"/>
                </a:solidFill>
              </a:defRPr>
            </a:lvl4pPr>
            <a:lvl5pPr marL="1714500" lvl="4" indent="-266700" algn="l">
              <a:lnSpc>
                <a:spcPct val="100000"/>
              </a:lnSpc>
              <a:spcBef>
                <a:spcPts val="450"/>
              </a:spcBef>
              <a:spcAft>
                <a:spcPts val="0"/>
              </a:spcAft>
              <a:buClr>
                <a:schemeClr val="dk1"/>
              </a:buClr>
              <a:buSzPts val="2000"/>
              <a:buChar char="​"/>
              <a:defRPr>
                <a:solidFill>
                  <a:schemeClr val="dk1"/>
                </a:solidFill>
              </a:defRPr>
            </a:lvl5pPr>
            <a:lvl6pPr marL="2057400" lvl="5" indent="-257175" algn="l">
              <a:lnSpc>
                <a:spcPct val="100000"/>
              </a:lnSpc>
              <a:spcBef>
                <a:spcPts val="450"/>
              </a:spcBef>
              <a:spcAft>
                <a:spcPts val="0"/>
              </a:spcAft>
              <a:buClr>
                <a:schemeClr val="dk1"/>
              </a:buClr>
              <a:buSzPts val="1800"/>
              <a:buChar char="•"/>
              <a:defRPr/>
            </a:lvl6pPr>
            <a:lvl7pPr marL="2400300" lvl="6" indent="-257175" algn="l">
              <a:lnSpc>
                <a:spcPct val="100000"/>
              </a:lnSpc>
              <a:spcBef>
                <a:spcPts val="450"/>
              </a:spcBef>
              <a:spcAft>
                <a:spcPts val="0"/>
              </a:spcAft>
              <a:buClr>
                <a:schemeClr val="dk1"/>
              </a:buClr>
              <a:buSzPts val="1800"/>
              <a:buChar char="​"/>
              <a:defRPr/>
            </a:lvl7pPr>
            <a:lvl8pPr marL="2743200" lvl="7" indent="-257175" algn="l">
              <a:lnSpc>
                <a:spcPct val="100000"/>
              </a:lnSpc>
              <a:spcBef>
                <a:spcPts val="450"/>
              </a:spcBef>
              <a:spcAft>
                <a:spcPts val="0"/>
              </a:spcAft>
              <a:buClr>
                <a:schemeClr val="dk1"/>
              </a:buClr>
              <a:buSzPts val="1800"/>
              <a:buChar char="​"/>
              <a:defRPr/>
            </a:lvl8pPr>
            <a:lvl9pPr marL="3086100" lvl="8" indent="-257175" algn="l">
              <a:lnSpc>
                <a:spcPct val="90000"/>
              </a:lnSpc>
              <a:spcBef>
                <a:spcPts val="450"/>
              </a:spcBef>
              <a:spcAft>
                <a:spcPts val="0"/>
              </a:spcAft>
              <a:buClr>
                <a:schemeClr val="dk1"/>
              </a:buClr>
              <a:buSzPts val="1800"/>
              <a:buChar char="​"/>
              <a:defRPr/>
            </a:lvl9pPr>
          </a:lstStyle>
          <a:p>
            <a:endParaRPr/>
          </a:p>
        </p:txBody>
      </p:sp>
      <p:sp>
        <p:nvSpPr>
          <p:cNvPr id="25" name="Google Shape;25;p30"/>
          <p:cNvSpPr txBox="1">
            <a:spLocks noGrp="1"/>
          </p:cNvSpPr>
          <p:nvPr>
            <p:ph type="dt" idx="10"/>
          </p:nvPr>
        </p:nvSpPr>
        <p:spPr>
          <a:xfrm>
            <a:off x="6490907" y="232745"/>
            <a:ext cx="1801316" cy="135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ftr" idx="11"/>
          </p:nvPr>
        </p:nvSpPr>
        <p:spPr>
          <a:xfrm>
            <a:off x="1875151" y="232745"/>
            <a:ext cx="3073195" cy="135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0"/>
          <p:cNvSpPr txBox="1">
            <a:spLocks noGrp="1"/>
          </p:cNvSpPr>
          <p:nvPr>
            <p:ph type="sldNum" idx="12"/>
          </p:nvPr>
        </p:nvSpPr>
        <p:spPr>
          <a:xfrm>
            <a:off x="8304151" y="232745"/>
            <a:ext cx="296190" cy="135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a-DK"/>
              <a:pPr marL="0" lvl="0" indent="0" algn="r" rtl="0">
                <a:spcBef>
                  <a:spcPts val="0"/>
                </a:spcBef>
                <a:spcAft>
                  <a:spcPts val="0"/>
                </a:spcAft>
                <a:buNone/>
              </a:pPr>
              <a:t>‹nr.›</a:t>
            </a:fld>
            <a:endParaRPr/>
          </a:p>
        </p:txBody>
      </p:sp>
    </p:spTree>
    <p:extLst>
      <p:ext uri="{BB962C8B-B14F-4D97-AF65-F5344CB8AC3E}">
        <p14:creationId xmlns:p14="http://schemas.microsoft.com/office/powerpoint/2010/main" val="124750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6" userDrawn="1">
  <p:cSld name="ONE_COLUMN_TEXT_1_1">
    <p:spTree>
      <p:nvGrpSpPr>
        <p:cNvPr id="1" name="Shape 47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3">
  <p:cSld name="CUSTOM_3_1_1">
    <p:spTree>
      <p:nvGrpSpPr>
        <p:cNvPr id="1" name="Shape 559"/>
        <p:cNvGrpSpPr/>
        <p:nvPr/>
      </p:nvGrpSpPr>
      <p:grpSpPr>
        <a:xfrm>
          <a:off x="0" y="0"/>
          <a:ext cx="0" cy="0"/>
          <a:chOff x="0" y="0"/>
          <a:chExt cx="0" cy="0"/>
        </a:xfrm>
      </p:grpSpPr>
      <p:sp>
        <p:nvSpPr>
          <p:cNvPr id="560" name="Google Shape;560;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967"/>
        <p:cNvGrpSpPr/>
        <p:nvPr/>
      </p:nvGrpSpPr>
      <p:grpSpPr>
        <a:xfrm>
          <a:off x="0" y="0"/>
          <a:ext cx="0" cy="0"/>
          <a:chOff x="0" y="0"/>
          <a:chExt cx="0" cy="0"/>
        </a:xfrm>
      </p:grpSpPr>
      <p:grpSp>
        <p:nvGrpSpPr>
          <p:cNvPr id="968" name="Google Shape;968;p49"/>
          <p:cNvGrpSpPr/>
          <p:nvPr/>
        </p:nvGrpSpPr>
        <p:grpSpPr>
          <a:xfrm>
            <a:off x="8110321" y="782267"/>
            <a:ext cx="637156" cy="696384"/>
            <a:chOff x="849771" y="662017"/>
            <a:chExt cx="637156" cy="696384"/>
          </a:xfrm>
        </p:grpSpPr>
        <p:sp>
          <p:nvSpPr>
            <p:cNvPr id="969" name="Google Shape;969;p49"/>
            <p:cNvSpPr/>
            <p:nvPr/>
          </p:nvSpPr>
          <p:spPr>
            <a:xfrm>
              <a:off x="849771" y="788329"/>
              <a:ext cx="576393" cy="570073"/>
            </a:xfrm>
            <a:custGeom>
              <a:avLst/>
              <a:gdLst/>
              <a:ahLst/>
              <a:cxnLst/>
              <a:rect l="l" t="t" r="r" b="b"/>
              <a:pathLst>
                <a:path w="19699" h="19483" extrusionOk="0">
                  <a:moveTo>
                    <a:pt x="12988" y="0"/>
                  </a:moveTo>
                  <a:cubicBezTo>
                    <a:pt x="12287" y="539"/>
                    <a:pt x="11418" y="753"/>
                    <a:pt x="10545" y="753"/>
                  </a:cubicBezTo>
                  <a:cubicBezTo>
                    <a:pt x="10308" y="753"/>
                    <a:pt x="10072" y="737"/>
                    <a:pt x="9838" y="708"/>
                  </a:cubicBezTo>
                  <a:cubicBezTo>
                    <a:pt x="9413" y="645"/>
                    <a:pt x="8955" y="549"/>
                    <a:pt x="8522" y="549"/>
                  </a:cubicBezTo>
                  <a:cubicBezTo>
                    <a:pt x="8163" y="549"/>
                    <a:pt x="7822" y="615"/>
                    <a:pt x="7532" y="822"/>
                  </a:cubicBezTo>
                  <a:cubicBezTo>
                    <a:pt x="7373" y="959"/>
                    <a:pt x="7236" y="1119"/>
                    <a:pt x="7099" y="1301"/>
                  </a:cubicBezTo>
                  <a:cubicBezTo>
                    <a:pt x="4337" y="4771"/>
                    <a:pt x="2009" y="8582"/>
                    <a:pt x="206" y="12645"/>
                  </a:cubicBezTo>
                  <a:cubicBezTo>
                    <a:pt x="0" y="13216"/>
                    <a:pt x="206" y="13787"/>
                    <a:pt x="479" y="14266"/>
                  </a:cubicBezTo>
                  <a:cubicBezTo>
                    <a:pt x="1461" y="15978"/>
                    <a:pt x="3150" y="17142"/>
                    <a:pt x="4908" y="18032"/>
                  </a:cubicBezTo>
                  <a:cubicBezTo>
                    <a:pt x="6494" y="18836"/>
                    <a:pt x="8217" y="19483"/>
                    <a:pt x="9986" y="19483"/>
                  </a:cubicBezTo>
                  <a:cubicBezTo>
                    <a:pt x="10127" y="19483"/>
                    <a:pt x="10268" y="19478"/>
                    <a:pt x="10408" y="19470"/>
                  </a:cubicBezTo>
                  <a:cubicBezTo>
                    <a:pt x="11139" y="19447"/>
                    <a:pt x="11892" y="19287"/>
                    <a:pt x="12463" y="18831"/>
                  </a:cubicBezTo>
                  <a:cubicBezTo>
                    <a:pt x="12919" y="18489"/>
                    <a:pt x="13216" y="17986"/>
                    <a:pt x="13536" y="17507"/>
                  </a:cubicBezTo>
                  <a:cubicBezTo>
                    <a:pt x="15635" y="14129"/>
                    <a:pt x="17735" y="10751"/>
                    <a:pt x="19516" y="7167"/>
                  </a:cubicBezTo>
                  <a:cubicBezTo>
                    <a:pt x="19698" y="6346"/>
                    <a:pt x="19539" y="5866"/>
                    <a:pt x="19288" y="5478"/>
                  </a:cubicBezTo>
                  <a:cubicBezTo>
                    <a:pt x="19036" y="5090"/>
                    <a:pt x="18671" y="4771"/>
                    <a:pt x="18420" y="4405"/>
                  </a:cubicBezTo>
                  <a:cubicBezTo>
                    <a:pt x="18009" y="3858"/>
                    <a:pt x="17781" y="3196"/>
                    <a:pt x="17735" y="2511"/>
                  </a:cubicBezTo>
                  <a:cubicBezTo>
                    <a:pt x="16092" y="1780"/>
                    <a:pt x="14494" y="959"/>
                    <a:pt x="12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9"/>
            <p:cNvSpPr/>
            <p:nvPr/>
          </p:nvSpPr>
          <p:spPr>
            <a:xfrm>
              <a:off x="921222" y="935912"/>
              <a:ext cx="384710" cy="367476"/>
            </a:xfrm>
            <a:custGeom>
              <a:avLst/>
              <a:gdLst/>
              <a:ahLst/>
              <a:cxnLst/>
              <a:rect l="l" t="t" r="r" b="b"/>
              <a:pathLst>
                <a:path w="13148" h="12559" extrusionOk="0">
                  <a:moveTo>
                    <a:pt x="4246" y="0"/>
                  </a:moveTo>
                  <a:cubicBezTo>
                    <a:pt x="3036" y="1849"/>
                    <a:pt x="1849" y="3721"/>
                    <a:pt x="662" y="5593"/>
                  </a:cubicBezTo>
                  <a:cubicBezTo>
                    <a:pt x="480" y="5889"/>
                    <a:pt x="274" y="6186"/>
                    <a:pt x="183" y="6529"/>
                  </a:cubicBezTo>
                  <a:cubicBezTo>
                    <a:pt x="0" y="7099"/>
                    <a:pt x="69" y="7738"/>
                    <a:pt x="274" y="8332"/>
                  </a:cubicBezTo>
                  <a:cubicBezTo>
                    <a:pt x="685" y="9473"/>
                    <a:pt x="1530" y="10432"/>
                    <a:pt x="2557" y="11116"/>
                  </a:cubicBezTo>
                  <a:cubicBezTo>
                    <a:pt x="3584" y="11778"/>
                    <a:pt x="4771" y="12166"/>
                    <a:pt x="5958" y="12417"/>
                  </a:cubicBezTo>
                  <a:cubicBezTo>
                    <a:pt x="6344" y="12497"/>
                    <a:pt x="6753" y="12559"/>
                    <a:pt x="7148" y="12559"/>
                  </a:cubicBezTo>
                  <a:cubicBezTo>
                    <a:pt x="7664" y="12559"/>
                    <a:pt x="8160" y="12453"/>
                    <a:pt x="8560" y="12144"/>
                  </a:cubicBezTo>
                  <a:cubicBezTo>
                    <a:pt x="8879" y="11915"/>
                    <a:pt x="9108" y="11550"/>
                    <a:pt x="9336" y="11208"/>
                  </a:cubicBezTo>
                  <a:cubicBezTo>
                    <a:pt x="10591" y="9268"/>
                    <a:pt x="11824" y="7327"/>
                    <a:pt x="12988" y="5342"/>
                  </a:cubicBezTo>
                  <a:cubicBezTo>
                    <a:pt x="13057" y="5227"/>
                    <a:pt x="13125" y="5113"/>
                    <a:pt x="13125" y="4976"/>
                  </a:cubicBezTo>
                  <a:cubicBezTo>
                    <a:pt x="13148" y="4862"/>
                    <a:pt x="13102" y="4748"/>
                    <a:pt x="13057" y="4634"/>
                  </a:cubicBezTo>
                  <a:cubicBezTo>
                    <a:pt x="12783" y="3995"/>
                    <a:pt x="12189" y="3561"/>
                    <a:pt x="11596" y="3196"/>
                  </a:cubicBezTo>
                  <a:cubicBezTo>
                    <a:pt x="9313" y="1712"/>
                    <a:pt x="6825" y="457"/>
                    <a:pt x="4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9"/>
            <p:cNvSpPr/>
            <p:nvPr/>
          </p:nvSpPr>
          <p:spPr>
            <a:xfrm>
              <a:off x="1162317" y="662017"/>
              <a:ext cx="324610" cy="227848"/>
            </a:xfrm>
            <a:custGeom>
              <a:avLst/>
              <a:gdLst/>
              <a:ahLst/>
              <a:cxnLst/>
              <a:rect l="l" t="t" r="r" b="b"/>
              <a:pathLst>
                <a:path w="11094" h="7787" extrusionOk="0">
                  <a:moveTo>
                    <a:pt x="2001" y="0"/>
                  </a:moveTo>
                  <a:cubicBezTo>
                    <a:pt x="1958" y="0"/>
                    <a:pt x="1915" y="1"/>
                    <a:pt x="1872" y="3"/>
                  </a:cubicBezTo>
                  <a:cubicBezTo>
                    <a:pt x="1644" y="26"/>
                    <a:pt x="1438" y="72"/>
                    <a:pt x="1256" y="209"/>
                  </a:cubicBezTo>
                  <a:cubicBezTo>
                    <a:pt x="1073" y="346"/>
                    <a:pt x="982" y="528"/>
                    <a:pt x="868" y="688"/>
                  </a:cubicBezTo>
                  <a:cubicBezTo>
                    <a:pt x="571" y="1236"/>
                    <a:pt x="297" y="1806"/>
                    <a:pt x="69" y="2400"/>
                  </a:cubicBezTo>
                  <a:cubicBezTo>
                    <a:pt x="46" y="2491"/>
                    <a:pt x="0" y="2605"/>
                    <a:pt x="0" y="2697"/>
                  </a:cubicBezTo>
                  <a:cubicBezTo>
                    <a:pt x="23" y="2856"/>
                    <a:pt x="115" y="2970"/>
                    <a:pt x="206" y="3085"/>
                  </a:cubicBezTo>
                  <a:cubicBezTo>
                    <a:pt x="754" y="3746"/>
                    <a:pt x="1461" y="4249"/>
                    <a:pt x="2169" y="4728"/>
                  </a:cubicBezTo>
                  <a:cubicBezTo>
                    <a:pt x="4246" y="6097"/>
                    <a:pt x="6551" y="7125"/>
                    <a:pt x="8948" y="7787"/>
                  </a:cubicBezTo>
                  <a:cubicBezTo>
                    <a:pt x="9907" y="7330"/>
                    <a:pt x="10591" y="6440"/>
                    <a:pt x="11002" y="5436"/>
                  </a:cubicBezTo>
                  <a:cubicBezTo>
                    <a:pt x="11048" y="5321"/>
                    <a:pt x="11093" y="5162"/>
                    <a:pt x="11071" y="5025"/>
                  </a:cubicBezTo>
                  <a:cubicBezTo>
                    <a:pt x="11048" y="4865"/>
                    <a:pt x="10911" y="4705"/>
                    <a:pt x="10774" y="4591"/>
                  </a:cubicBezTo>
                  <a:cubicBezTo>
                    <a:pt x="8674" y="2605"/>
                    <a:pt x="6118" y="1099"/>
                    <a:pt x="3333" y="254"/>
                  </a:cubicBezTo>
                  <a:cubicBezTo>
                    <a:pt x="2895" y="108"/>
                    <a:pt x="2456" y="0"/>
                    <a:pt x="2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9"/>
            <p:cNvSpPr/>
            <p:nvPr/>
          </p:nvSpPr>
          <p:spPr>
            <a:xfrm>
              <a:off x="1216417" y="693207"/>
              <a:ext cx="221089" cy="119176"/>
            </a:xfrm>
            <a:custGeom>
              <a:avLst/>
              <a:gdLst/>
              <a:ahLst/>
              <a:cxnLst/>
              <a:rect l="l" t="t" r="r" b="b"/>
              <a:pathLst>
                <a:path w="7556" h="4073" extrusionOk="0">
                  <a:moveTo>
                    <a:pt x="109" y="1"/>
                  </a:moveTo>
                  <a:cubicBezTo>
                    <a:pt x="95" y="1"/>
                    <a:pt x="81" y="4"/>
                    <a:pt x="69" y="10"/>
                  </a:cubicBezTo>
                  <a:cubicBezTo>
                    <a:pt x="23" y="56"/>
                    <a:pt x="0" y="124"/>
                    <a:pt x="46" y="170"/>
                  </a:cubicBezTo>
                  <a:cubicBezTo>
                    <a:pt x="594" y="1037"/>
                    <a:pt x="1552" y="1562"/>
                    <a:pt x="2420" y="1996"/>
                  </a:cubicBezTo>
                  <a:cubicBezTo>
                    <a:pt x="4017" y="2795"/>
                    <a:pt x="5707" y="3502"/>
                    <a:pt x="7418" y="4073"/>
                  </a:cubicBezTo>
                  <a:lnTo>
                    <a:pt x="7441" y="4073"/>
                  </a:lnTo>
                  <a:cubicBezTo>
                    <a:pt x="7487" y="4073"/>
                    <a:pt x="7533" y="4050"/>
                    <a:pt x="7555" y="4004"/>
                  </a:cubicBezTo>
                  <a:cubicBezTo>
                    <a:pt x="7555" y="3936"/>
                    <a:pt x="7533" y="3890"/>
                    <a:pt x="7487" y="3867"/>
                  </a:cubicBezTo>
                  <a:cubicBezTo>
                    <a:pt x="5775" y="3297"/>
                    <a:pt x="4109" y="2612"/>
                    <a:pt x="2511" y="1813"/>
                  </a:cubicBezTo>
                  <a:cubicBezTo>
                    <a:pt x="1666" y="1402"/>
                    <a:pt x="753" y="877"/>
                    <a:pt x="206" y="56"/>
                  </a:cubicBezTo>
                  <a:cubicBezTo>
                    <a:pt x="189" y="22"/>
                    <a:pt x="148"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9"/>
            <p:cNvSpPr/>
            <p:nvPr/>
          </p:nvSpPr>
          <p:spPr>
            <a:xfrm>
              <a:off x="1034748" y="929416"/>
              <a:ext cx="275190" cy="161866"/>
            </a:xfrm>
            <a:custGeom>
              <a:avLst/>
              <a:gdLst/>
              <a:ahLst/>
              <a:cxnLst/>
              <a:rect l="l" t="t" r="r" b="b"/>
              <a:pathLst>
                <a:path w="9405" h="5532" extrusionOk="0">
                  <a:moveTo>
                    <a:pt x="928" y="1"/>
                  </a:moveTo>
                  <a:cubicBezTo>
                    <a:pt x="832" y="1"/>
                    <a:pt x="736" y="6"/>
                    <a:pt x="640" y="17"/>
                  </a:cubicBezTo>
                  <a:cubicBezTo>
                    <a:pt x="480" y="40"/>
                    <a:pt x="275" y="131"/>
                    <a:pt x="206" y="291"/>
                  </a:cubicBezTo>
                  <a:cubicBezTo>
                    <a:pt x="1" y="930"/>
                    <a:pt x="480" y="1569"/>
                    <a:pt x="982" y="2003"/>
                  </a:cubicBezTo>
                  <a:cubicBezTo>
                    <a:pt x="2626" y="3509"/>
                    <a:pt x="4634" y="4605"/>
                    <a:pt x="6803" y="5176"/>
                  </a:cubicBezTo>
                  <a:cubicBezTo>
                    <a:pt x="7259" y="5290"/>
                    <a:pt x="7716" y="5381"/>
                    <a:pt x="8195" y="5472"/>
                  </a:cubicBezTo>
                  <a:cubicBezTo>
                    <a:pt x="8334" y="5507"/>
                    <a:pt x="8488" y="5532"/>
                    <a:pt x="8640" y="5532"/>
                  </a:cubicBezTo>
                  <a:cubicBezTo>
                    <a:pt x="8888" y="5532"/>
                    <a:pt x="9126" y="5465"/>
                    <a:pt x="9268" y="5267"/>
                  </a:cubicBezTo>
                  <a:cubicBezTo>
                    <a:pt x="9405" y="5084"/>
                    <a:pt x="9382" y="4810"/>
                    <a:pt x="9291" y="4582"/>
                  </a:cubicBezTo>
                  <a:cubicBezTo>
                    <a:pt x="9177" y="4377"/>
                    <a:pt x="9017" y="4217"/>
                    <a:pt x="8834" y="4057"/>
                  </a:cubicBezTo>
                  <a:cubicBezTo>
                    <a:pt x="6985" y="2345"/>
                    <a:pt x="4794" y="1067"/>
                    <a:pt x="2397" y="291"/>
                  </a:cubicBezTo>
                  <a:cubicBezTo>
                    <a:pt x="1919" y="138"/>
                    <a:pt x="1425" y="1"/>
                    <a:pt x="928" y="1"/>
                  </a:cubicBezTo>
                  <a:close/>
                </a:path>
              </a:pathLst>
            </a:custGeom>
            <a:solidFill>
              <a:schemeClr val="lt1">
                <a:alpha val="43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4" name="Google Shape;974;p49"/>
          <p:cNvSpPr/>
          <p:nvPr/>
        </p:nvSpPr>
        <p:spPr>
          <a:xfrm rot="-6816878" flipH="1">
            <a:off x="540997" y="4282636"/>
            <a:ext cx="122986" cy="192019"/>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9"/>
          <p:cNvSpPr/>
          <p:nvPr/>
        </p:nvSpPr>
        <p:spPr>
          <a:xfrm>
            <a:off x="627781" y="335313"/>
            <a:ext cx="174640" cy="113416"/>
          </a:xfrm>
          <a:custGeom>
            <a:avLst/>
            <a:gdLst/>
            <a:ahLst/>
            <a:cxnLst/>
            <a:rect l="l" t="t" r="r" b="b"/>
            <a:pathLst>
              <a:path w="8720" h="5663" extrusionOk="0">
                <a:moveTo>
                  <a:pt x="5592" y="207"/>
                </a:moveTo>
                <a:cubicBezTo>
                  <a:pt x="5958" y="207"/>
                  <a:pt x="6323" y="230"/>
                  <a:pt x="6688" y="298"/>
                </a:cubicBezTo>
                <a:cubicBezTo>
                  <a:pt x="7053" y="344"/>
                  <a:pt x="7487" y="435"/>
                  <a:pt x="7829" y="686"/>
                </a:cubicBezTo>
                <a:cubicBezTo>
                  <a:pt x="8035" y="823"/>
                  <a:pt x="8217" y="1097"/>
                  <a:pt x="8263" y="1371"/>
                </a:cubicBezTo>
                <a:cubicBezTo>
                  <a:pt x="5707" y="1417"/>
                  <a:pt x="3150" y="1599"/>
                  <a:pt x="617" y="1965"/>
                </a:cubicBezTo>
                <a:cubicBezTo>
                  <a:pt x="845" y="1736"/>
                  <a:pt x="1096" y="1554"/>
                  <a:pt x="1256" y="1440"/>
                </a:cubicBezTo>
                <a:cubicBezTo>
                  <a:pt x="2534" y="641"/>
                  <a:pt x="4086" y="207"/>
                  <a:pt x="5592" y="207"/>
                </a:cubicBezTo>
                <a:close/>
                <a:moveTo>
                  <a:pt x="8263" y="1577"/>
                </a:moveTo>
                <a:cubicBezTo>
                  <a:pt x="8263" y="1622"/>
                  <a:pt x="8263" y="1645"/>
                  <a:pt x="8240" y="1668"/>
                </a:cubicBezTo>
                <a:cubicBezTo>
                  <a:pt x="8172" y="1942"/>
                  <a:pt x="7943" y="2170"/>
                  <a:pt x="7738" y="2353"/>
                </a:cubicBezTo>
                <a:cubicBezTo>
                  <a:pt x="7213" y="2764"/>
                  <a:pt x="6711" y="3129"/>
                  <a:pt x="6414" y="3243"/>
                </a:cubicBezTo>
                <a:cubicBezTo>
                  <a:pt x="5119" y="3770"/>
                  <a:pt x="3698" y="4043"/>
                  <a:pt x="2292" y="4043"/>
                </a:cubicBezTo>
                <a:cubicBezTo>
                  <a:pt x="2236" y="4043"/>
                  <a:pt x="2179" y="4043"/>
                  <a:pt x="2123" y="4042"/>
                </a:cubicBezTo>
                <a:cubicBezTo>
                  <a:pt x="1735" y="4019"/>
                  <a:pt x="1324" y="3996"/>
                  <a:pt x="959" y="3836"/>
                </a:cubicBezTo>
                <a:cubicBezTo>
                  <a:pt x="571" y="3654"/>
                  <a:pt x="297" y="3334"/>
                  <a:pt x="229" y="2992"/>
                </a:cubicBezTo>
                <a:cubicBezTo>
                  <a:pt x="183" y="2695"/>
                  <a:pt x="274" y="2444"/>
                  <a:pt x="434" y="2193"/>
                </a:cubicBezTo>
                <a:cubicBezTo>
                  <a:pt x="3013" y="1828"/>
                  <a:pt x="5661" y="1622"/>
                  <a:pt x="8263" y="1577"/>
                </a:cubicBezTo>
                <a:close/>
                <a:moveTo>
                  <a:pt x="8377" y="1942"/>
                </a:moveTo>
                <a:cubicBezTo>
                  <a:pt x="8423" y="2353"/>
                  <a:pt x="8468" y="2764"/>
                  <a:pt x="8491" y="3174"/>
                </a:cubicBezTo>
                <a:cubicBezTo>
                  <a:pt x="8514" y="3311"/>
                  <a:pt x="8514" y="3425"/>
                  <a:pt x="8468" y="3540"/>
                </a:cubicBezTo>
                <a:cubicBezTo>
                  <a:pt x="8446" y="3631"/>
                  <a:pt x="8354" y="3722"/>
                  <a:pt x="8240" y="3813"/>
                </a:cubicBezTo>
                <a:cubicBezTo>
                  <a:pt x="8035" y="3996"/>
                  <a:pt x="7784" y="4179"/>
                  <a:pt x="7441" y="4361"/>
                </a:cubicBezTo>
                <a:cubicBezTo>
                  <a:pt x="6193" y="5075"/>
                  <a:pt x="4756" y="5461"/>
                  <a:pt x="3323" y="5461"/>
                </a:cubicBezTo>
                <a:cubicBezTo>
                  <a:pt x="3105" y="5461"/>
                  <a:pt x="2888" y="5452"/>
                  <a:pt x="2671" y="5434"/>
                </a:cubicBezTo>
                <a:cubicBezTo>
                  <a:pt x="2169" y="5388"/>
                  <a:pt x="1758" y="5320"/>
                  <a:pt x="1393" y="5206"/>
                </a:cubicBezTo>
                <a:cubicBezTo>
                  <a:pt x="936" y="5046"/>
                  <a:pt x="639" y="4863"/>
                  <a:pt x="480" y="4612"/>
                </a:cubicBezTo>
                <a:cubicBezTo>
                  <a:pt x="274" y="4293"/>
                  <a:pt x="251" y="3928"/>
                  <a:pt x="251" y="3540"/>
                </a:cubicBezTo>
                <a:lnTo>
                  <a:pt x="251" y="3540"/>
                </a:lnTo>
                <a:cubicBezTo>
                  <a:pt x="388" y="3745"/>
                  <a:pt x="594" y="3905"/>
                  <a:pt x="868" y="4019"/>
                </a:cubicBezTo>
                <a:cubicBezTo>
                  <a:pt x="1256" y="4202"/>
                  <a:pt x="1735" y="4247"/>
                  <a:pt x="2123" y="4247"/>
                </a:cubicBezTo>
                <a:lnTo>
                  <a:pt x="2374" y="4247"/>
                </a:lnTo>
                <a:cubicBezTo>
                  <a:pt x="3789" y="4247"/>
                  <a:pt x="5204" y="3973"/>
                  <a:pt x="6505" y="3425"/>
                </a:cubicBezTo>
                <a:cubicBezTo>
                  <a:pt x="6871" y="3289"/>
                  <a:pt x="7441" y="2855"/>
                  <a:pt x="7852" y="2512"/>
                </a:cubicBezTo>
                <a:cubicBezTo>
                  <a:pt x="8058" y="2353"/>
                  <a:pt x="8240" y="2170"/>
                  <a:pt x="8377" y="1942"/>
                </a:cubicBezTo>
                <a:close/>
                <a:moveTo>
                  <a:pt x="5642" y="0"/>
                </a:moveTo>
                <a:cubicBezTo>
                  <a:pt x="4073" y="0"/>
                  <a:pt x="2479" y="440"/>
                  <a:pt x="1142" y="1257"/>
                </a:cubicBezTo>
                <a:cubicBezTo>
                  <a:pt x="708" y="1531"/>
                  <a:pt x="23" y="2079"/>
                  <a:pt x="0" y="2786"/>
                </a:cubicBezTo>
                <a:cubicBezTo>
                  <a:pt x="0" y="2809"/>
                  <a:pt x="0" y="2832"/>
                  <a:pt x="0" y="2832"/>
                </a:cubicBezTo>
                <a:cubicBezTo>
                  <a:pt x="23" y="3037"/>
                  <a:pt x="23" y="3243"/>
                  <a:pt x="23" y="3448"/>
                </a:cubicBezTo>
                <a:cubicBezTo>
                  <a:pt x="46" y="3882"/>
                  <a:pt x="46" y="4338"/>
                  <a:pt x="297" y="4726"/>
                </a:cubicBezTo>
                <a:cubicBezTo>
                  <a:pt x="502" y="5023"/>
                  <a:pt x="822" y="5229"/>
                  <a:pt x="1324" y="5388"/>
                </a:cubicBezTo>
                <a:cubicBezTo>
                  <a:pt x="1712" y="5525"/>
                  <a:pt x="2146" y="5594"/>
                  <a:pt x="2648" y="5640"/>
                </a:cubicBezTo>
                <a:cubicBezTo>
                  <a:pt x="2876" y="5662"/>
                  <a:pt x="3082" y="5662"/>
                  <a:pt x="3310" y="5662"/>
                </a:cubicBezTo>
                <a:cubicBezTo>
                  <a:pt x="4794" y="5662"/>
                  <a:pt x="6277" y="5274"/>
                  <a:pt x="7555" y="4544"/>
                </a:cubicBezTo>
                <a:cubicBezTo>
                  <a:pt x="7898" y="4361"/>
                  <a:pt x="8149" y="4179"/>
                  <a:pt x="8377" y="3973"/>
                </a:cubicBezTo>
                <a:cubicBezTo>
                  <a:pt x="8514" y="3882"/>
                  <a:pt x="8628" y="3768"/>
                  <a:pt x="8674" y="3608"/>
                </a:cubicBezTo>
                <a:cubicBezTo>
                  <a:pt x="8720" y="3448"/>
                  <a:pt x="8720" y="3289"/>
                  <a:pt x="8720" y="3174"/>
                </a:cubicBezTo>
                <a:cubicBezTo>
                  <a:pt x="8651" y="2490"/>
                  <a:pt x="8583" y="1828"/>
                  <a:pt x="8468" y="1143"/>
                </a:cubicBezTo>
                <a:cubicBezTo>
                  <a:pt x="8468" y="1120"/>
                  <a:pt x="8423" y="1074"/>
                  <a:pt x="8400" y="1074"/>
                </a:cubicBezTo>
                <a:cubicBezTo>
                  <a:pt x="8286" y="846"/>
                  <a:pt x="8126" y="641"/>
                  <a:pt x="7943" y="504"/>
                </a:cubicBezTo>
                <a:cubicBezTo>
                  <a:pt x="7578" y="230"/>
                  <a:pt x="7099" y="139"/>
                  <a:pt x="6711" y="70"/>
                </a:cubicBezTo>
                <a:cubicBezTo>
                  <a:pt x="6358" y="23"/>
                  <a:pt x="6001" y="0"/>
                  <a:pt x="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9"/>
          <p:cNvSpPr/>
          <p:nvPr/>
        </p:nvSpPr>
        <p:spPr>
          <a:xfrm>
            <a:off x="6560881" y="4965629"/>
            <a:ext cx="106526" cy="101620"/>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9"/>
          <p:cNvSpPr/>
          <p:nvPr/>
        </p:nvSpPr>
        <p:spPr>
          <a:xfrm>
            <a:off x="3615878" y="4837952"/>
            <a:ext cx="68123" cy="64985"/>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9"/>
          <p:cNvSpPr/>
          <p:nvPr/>
        </p:nvSpPr>
        <p:spPr>
          <a:xfrm>
            <a:off x="7395953" y="260865"/>
            <a:ext cx="68123" cy="64985"/>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9"/>
          <p:cNvSpPr/>
          <p:nvPr/>
        </p:nvSpPr>
        <p:spPr>
          <a:xfrm>
            <a:off x="4489705" y="4147767"/>
            <a:ext cx="164586" cy="54655"/>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9"/>
          <p:cNvSpPr/>
          <p:nvPr/>
        </p:nvSpPr>
        <p:spPr>
          <a:xfrm rot="-5735881" flipH="1">
            <a:off x="8422919" y="4767152"/>
            <a:ext cx="143061" cy="117729"/>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9"/>
          <p:cNvSpPr/>
          <p:nvPr/>
        </p:nvSpPr>
        <p:spPr>
          <a:xfrm>
            <a:off x="355986" y="2578906"/>
            <a:ext cx="68096" cy="64973"/>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9"/>
          <p:cNvSpPr/>
          <p:nvPr/>
        </p:nvSpPr>
        <p:spPr>
          <a:xfrm rot="-1531528">
            <a:off x="8645969" y="2554671"/>
            <a:ext cx="174638" cy="113415"/>
          </a:xfrm>
          <a:custGeom>
            <a:avLst/>
            <a:gdLst/>
            <a:ahLst/>
            <a:cxnLst/>
            <a:rect l="l" t="t" r="r" b="b"/>
            <a:pathLst>
              <a:path w="8720" h="5663" extrusionOk="0">
                <a:moveTo>
                  <a:pt x="5592" y="207"/>
                </a:moveTo>
                <a:cubicBezTo>
                  <a:pt x="5958" y="207"/>
                  <a:pt x="6323" y="230"/>
                  <a:pt x="6688" y="298"/>
                </a:cubicBezTo>
                <a:cubicBezTo>
                  <a:pt x="7053" y="344"/>
                  <a:pt x="7487" y="435"/>
                  <a:pt x="7829" y="686"/>
                </a:cubicBezTo>
                <a:cubicBezTo>
                  <a:pt x="8035" y="823"/>
                  <a:pt x="8217" y="1097"/>
                  <a:pt x="8263" y="1371"/>
                </a:cubicBezTo>
                <a:cubicBezTo>
                  <a:pt x="5707" y="1417"/>
                  <a:pt x="3150" y="1599"/>
                  <a:pt x="617" y="1965"/>
                </a:cubicBezTo>
                <a:cubicBezTo>
                  <a:pt x="845" y="1736"/>
                  <a:pt x="1096" y="1554"/>
                  <a:pt x="1256" y="1440"/>
                </a:cubicBezTo>
                <a:cubicBezTo>
                  <a:pt x="2534" y="641"/>
                  <a:pt x="4086" y="207"/>
                  <a:pt x="5592" y="207"/>
                </a:cubicBezTo>
                <a:close/>
                <a:moveTo>
                  <a:pt x="8263" y="1577"/>
                </a:moveTo>
                <a:cubicBezTo>
                  <a:pt x="8263" y="1622"/>
                  <a:pt x="8263" y="1645"/>
                  <a:pt x="8240" y="1668"/>
                </a:cubicBezTo>
                <a:cubicBezTo>
                  <a:pt x="8172" y="1942"/>
                  <a:pt x="7943" y="2170"/>
                  <a:pt x="7738" y="2353"/>
                </a:cubicBezTo>
                <a:cubicBezTo>
                  <a:pt x="7213" y="2764"/>
                  <a:pt x="6711" y="3129"/>
                  <a:pt x="6414" y="3243"/>
                </a:cubicBezTo>
                <a:cubicBezTo>
                  <a:pt x="5119" y="3770"/>
                  <a:pt x="3698" y="4043"/>
                  <a:pt x="2292" y="4043"/>
                </a:cubicBezTo>
                <a:cubicBezTo>
                  <a:pt x="2236" y="4043"/>
                  <a:pt x="2179" y="4043"/>
                  <a:pt x="2123" y="4042"/>
                </a:cubicBezTo>
                <a:cubicBezTo>
                  <a:pt x="1735" y="4019"/>
                  <a:pt x="1324" y="3996"/>
                  <a:pt x="959" y="3836"/>
                </a:cubicBezTo>
                <a:cubicBezTo>
                  <a:pt x="571" y="3654"/>
                  <a:pt x="297" y="3334"/>
                  <a:pt x="229" y="2992"/>
                </a:cubicBezTo>
                <a:cubicBezTo>
                  <a:pt x="183" y="2695"/>
                  <a:pt x="274" y="2444"/>
                  <a:pt x="434" y="2193"/>
                </a:cubicBezTo>
                <a:cubicBezTo>
                  <a:pt x="3013" y="1828"/>
                  <a:pt x="5661" y="1622"/>
                  <a:pt x="8263" y="1577"/>
                </a:cubicBezTo>
                <a:close/>
                <a:moveTo>
                  <a:pt x="8377" y="1942"/>
                </a:moveTo>
                <a:cubicBezTo>
                  <a:pt x="8423" y="2353"/>
                  <a:pt x="8468" y="2764"/>
                  <a:pt x="8491" y="3174"/>
                </a:cubicBezTo>
                <a:cubicBezTo>
                  <a:pt x="8514" y="3311"/>
                  <a:pt x="8514" y="3425"/>
                  <a:pt x="8468" y="3540"/>
                </a:cubicBezTo>
                <a:cubicBezTo>
                  <a:pt x="8446" y="3631"/>
                  <a:pt x="8354" y="3722"/>
                  <a:pt x="8240" y="3813"/>
                </a:cubicBezTo>
                <a:cubicBezTo>
                  <a:pt x="8035" y="3996"/>
                  <a:pt x="7784" y="4179"/>
                  <a:pt x="7441" y="4361"/>
                </a:cubicBezTo>
                <a:cubicBezTo>
                  <a:pt x="6193" y="5075"/>
                  <a:pt x="4756" y="5461"/>
                  <a:pt x="3323" y="5461"/>
                </a:cubicBezTo>
                <a:cubicBezTo>
                  <a:pt x="3105" y="5461"/>
                  <a:pt x="2888" y="5452"/>
                  <a:pt x="2671" y="5434"/>
                </a:cubicBezTo>
                <a:cubicBezTo>
                  <a:pt x="2169" y="5388"/>
                  <a:pt x="1758" y="5320"/>
                  <a:pt x="1393" y="5206"/>
                </a:cubicBezTo>
                <a:cubicBezTo>
                  <a:pt x="936" y="5046"/>
                  <a:pt x="639" y="4863"/>
                  <a:pt x="480" y="4612"/>
                </a:cubicBezTo>
                <a:cubicBezTo>
                  <a:pt x="274" y="4293"/>
                  <a:pt x="251" y="3928"/>
                  <a:pt x="251" y="3540"/>
                </a:cubicBezTo>
                <a:lnTo>
                  <a:pt x="251" y="3540"/>
                </a:lnTo>
                <a:cubicBezTo>
                  <a:pt x="388" y="3745"/>
                  <a:pt x="594" y="3905"/>
                  <a:pt x="868" y="4019"/>
                </a:cubicBezTo>
                <a:cubicBezTo>
                  <a:pt x="1256" y="4202"/>
                  <a:pt x="1735" y="4247"/>
                  <a:pt x="2123" y="4247"/>
                </a:cubicBezTo>
                <a:lnTo>
                  <a:pt x="2374" y="4247"/>
                </a:lnTo>
                <a:cubicBezTo>
                  <a:pt x="3789" y="4247"/>
                  <a:pt x="5204" y="3973"/>
                  <a:pt x="6505" y="3425"/>
                </a:cubicBezTo>
                <a:cubicBezTo>
                  <a:pt x="6871" y="3289"/>
                  <a:pt x="7441" y="2855"/>
                  <a:pt x="7852" y="2512"/>
                </a:cubicBezTo>
                <a:cubicBezTo>
                  <a:pt x="8058" y="2353"/>
                  <a:pt x="8240" y="2170"/>
                  <a:pt x="8377" y="1942"/>
                </a:cubicBezTo>
                <a:close/>
                <a:moveTo>
                  <a:pt x="5642" y="0"/>
                </a:moveTo>
                <a:cubicBezTo>
                  <a:pt x="4073" y="0"/>
                  <a:pt x="2479" y="440"/>
                  <a:pt x="1142" y="1257"/>
                </a:cubicBezTo>
                <a:cubicBezTo>
                  <a:pt x="708" y="1531"/>
                  <a:pt x="23" y="2079"/>
                  <a:pt x="0" y="2786"/>
                </a:cubicBezTo>
                <a:cubicBezTo>
                  <a:pt x="0" y="2809"/>
                  <a:pt x="0" y="2832"/>
                  <a:pt x="0" y="2832"/>
                </a:cubicBezTo>
                <a:cubicBezTo>
                  <a:pt x="23" y="3037"/>
                  <a:pt x="23" y="3243"/>
                  <a:pt x="23" y="3448"/>
                </a:cubicBezTo>
                <a:cubicBezTo>
                  <a:pt x="46" y="3882"/>
                  <a:pt x="46" y="4338"/>
                  <a:pt x="297" y="4726"/>
                </a:cubicBezTo>
                <a:cubicBezTo>
                  <a:pt x="502" y="5023"/>
                  <a:pt x="822" y="5229"/>
                  <a:pt x="1324" y="5388"/>
                </a:cubicBezTo>
                <a:cubicBezTo>
                  <a:pt x="1712" y="5525"/>
                  <a:pt x="2146" y="5594"/>
                  <a:pt x="2648" y="5640"/>
                </a:cubicBezTo>
                <a:cubicBezTo>
                  <a:pt x="2876" y="5662"/>
                  <a:pt x="3082" y="5662"/>
                  <a:pt x="3310" y="5662"/>
                </a:cubicBezTo>
                <a:cubicBezTo>
                  <a:pt x="4794" y="5662"/>
                  <a:pt x="6277" y="5274"/>
                  <a:pt x="7555" y="4544"/>
                </a:cubicBezTo>
                <a:cubicBezTo>
                  <a:pt x="7898" y="4361"/>
                  <a:pt x="8149" y="4179"/>
                  <a:pt x="8377" y="3973"/>
                </a:cubicBezTo>
                <a:cubicBezTo>
                  <a:pt x="8514" y="3882"/>
                  <a:pt x="8628" y="3768"/>
                  <a:pt x="8674" y="3608"/>
                </a:cubicBezTo>
                <a:cubicBezTo>
                  <a:pt x="8720" y="3448"/>
                  <a:pt x="8720" y="3289"/>
                  <a:pt x="8720" y="3174"/>
                </a:cubicBezTo>
                <a:cubicBezTo>
                  <a:pt x="8651" y="2490"/>
                  <a:pt x="8583" y="1828"/>
                  <a:pt x="8468" y="1143"/>
                </a:cubicBezTo>
                <a:cubicBezTo>
                  <a:pt x="8468" y="1120"/>
                  <a:pt x="8423" y="1074"/>
                  <a:pt x="8400" y="1074"/>
                </a:cubicBezTo>
                <a:cubicBezTo>
                  <a:pt x="8286" y="846"/>
                  <a:pt x="8126" y="641"/>
                  <a:pt x="7943" y="504"/>
                </a:cubicBezTo>
                <a:cubicBezTo>
                  <a:pt x="7578" y="230"/>
                  <a:pt x="7099" y="139"/>
                  <a:pt x="6711" y="70"/>
                </a:cubicBezTo>
                <a:cubicBezTo>
                  <a:pt x="6358" y="23"/>
                  <a:pt x="6001" y="0"/>
                  <a:pt x="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9"/>
          <p:cNvSpPr/>
          <p:nvPr/>
        </p:nvSpPr>
        <p:spPr>
          <a:xfrm>
            <a:off x="8821275" y="2017800"/>
            <a:ext cx="205140" cy="205140"/>
          </a:xfrm>
          <a:custGeom>
            <a:avLst/>
            <a:gdLst/>
            <a:ahLst/>
            <a:cxnLst/>
            <a:rect l="l" t="t" r="r" b="b"/>
            <a:pathLst>
              <a:path w="7602" h="7602" extrusionOk="0">
                <a:moveTo>
                  <a:pt x="2648" y="1"/>
                </a:moveTo>
                <a:cubicBezTo>
                  <a:pt x="2420" y="1"/>
                  <a:pt x="2237" y="183"/>
                  <a:pt x="2237" y="434"/>
                </a:cubicBezTo>
                <a:lnTo>
                  <a:pt x="2237" y="1804"/>
                </a:lnTo>
                <a:cubicBezTo>
                  <a:pt x="2237" y="2032"/>
                  <a:pt x="2032" y="2215"/>
                  <a:pt x="1804" y="2215"/>
                </a:cubicBezTo>
                <a:lnTo>
                  <a:pt x="434" y="2215"/>
                </a:lnTo>
                <a:cubicBezTo>
                  <a:pt x="206" y="2215"/>
                  <a:pt x="0" y="2420"/>
                  <a:pt x="0" y="2648"/>
                </a:cubicBezTo>
                <a:lnTo>
                  <a:pt x="0" y="4954"/>
                </a:lnTo>
                <a:cubicBezTo>
                  <a:pt x="0" y="5182"/>
                  <a:pt x="206" y="5387"/>
                  <a:pt x="434" y="5387"/>
                </a:cubicBezTo>
                <a:lnTo>
                  <a:pt x="1804" y="5387"/>
                </a:lnTo>
                <a:cubicBezTo>
                  <a:pt x="2032" y="5387"/>
                  <a:pt x="2237" y="5570"/>
                  <a:pt x="2237" y="5798"/>
                </a:cubicBezTo>
                <a:lnTo>
                  <a:pt x="2237" y="7168"/>
                </a:lnTo>
                <a:cubicBezTo>
                  <a:pt x="2237" y="7419"/>
                  <a:pt x="2420" y="7601"/>
                  <a:pt x="2648" y="7601"/>
                </a:cubicBezTo>
                <a:lnTo>
                  <a:pt x="4976" y="7601"/>
                </a:lnTo>
                <a:cubicBezTo>
                  <a:pt x="5205" y="7601"/>
                  <a:pt x="5387" y="7419"/>
                  <a:pt x="5387" y="7168"/>
                </a:cubicBezTo>
                <a:lnTo>
                  <a:pt x="5387" y="5798"/>
                </a:lnTo>
                <a:cubicBezTo>
                  <a:pt x="5387" y="5570"/>
                  <a:pt x="5570" y="5387"/>
                  <a:pt x="5798" y="5387"/>
                </a:cubicBezTo>
                <a:lnTo>
                  <a:pt x="7190" y="5387"/>
                </a:lnTo>
                <a:cubicBezTo>
                  <a:pt x="7419" y="5387"/>
                  <a:pt x="7601" y="5182"/>
                  <a:pt x="7601" y="4954"/>
                </a:cubicBezTo>
                <a:lnTo>
                  <a:pt x="7601" y="2648"/>
                </a:lnTo>
                <a:cubicBezTo>
                  <a:pt x="7601" y="2420"/>
                  <a:pt x="7419" y="2215"/>
                  <a:pt x="7190" y="2215"/>
                </a:cubicBezTo>
                <a:lnTo>
                  <a:pt x="5798" y="2215"/>
                </a:lnTo>
                <a:cubicBezTo>
                  <a:pt x="5570" y="2215"/>
                  <a:pt x="5387" y="2032"/>
                  <a:pt x="5387" y="1804"/>
                </a:cubicBezTo>
                <a:lnTo>
                  <a:pt x="5387" y="434"/>
                </a:lnTo>
                <a:cubicBezTo>
                  <a:pt x="5387" y="183"/>
                  <a:pt x="5205" y="1"/>
                  <a:pt x="49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9"/>
          <p:cNvSpPr/>
          <p:nvPr/>
        </p:nvSpPr>
        <p:spPr>
          <a:xfrm>
            <a:off x="1951612" y="4768189"/>
            <a:ext cx="204519" cy="204519"/>
          </a:xfrm>
          <a:custGeom>
            <a:avLst/>
            <a:gdLst/>
            <a:ahLst/>
            <a:cxnLst/>
            <a:rect l="l" t="t" r="r" b="b"/>
            <a:pathLst>
              <a:path w="7579" h="7579" extrusionOk="0">
                <a:moveTo>
                  <a:pt x="2625" y="1"/>
                </a:moveTo>
                <a:cubicBezTo>
                  <a:pt x="2397" y="1"/>
                  <a:pt x="2214" y="183"/>
                  <a:pt x="2214" y="412"/>
                </a:cubicBezTo>
                <a:lnTo>
                  <a:pt x="2214" y="1781"/>
                </a:lnTo>
                <a:cubicBezTo>
                  <a:pt x="2214" y="2032"/>
                  <a:pt x="2032" y="2215"/>
                  <a:pt x="1804" y="2215"/>
                </a:cubicBezTo>
                <a:lnTo>
                  <a:pt x="411" y="2215"/>
                </a:lnTo>
                <a:cubicBezTo>
                  <a:pt x="183" y="2215"/>
                  <a:pt x="0" y="2397"/>
                  <a:pt x="0" y="2626"/>
                </a:cubicBezTo>
                <a:lnTo>
                  <a:pt x="0" y="4954"/>
                </a:lnTo>
                <a:cubicBezTo>
                  <a:pt x="0" y="5182"/>
                  <a:pt x="183" y="5365"/>
                  <a:pt x="411" y="5365"/>
                </a:cubicBezTo>
                <a:lnTo>
                  <a:pt x="1804" y="5365"/>
                </a:lnTo>
                <a:cubicBezTo>
                  <a:pt x="2032" y="5365"/>
                  <a:pt x="2214" y="5547"/>
                  <a:pt x="2214" y="5775"/>
                </a:cubicBezTo>
                <a:lnTo>
                  <a:pt x="2214" y="7168"/>
                </a:lnTo>
                <a:cubicBezTo>
                  <a:pt x="2214" y="7396"/>
                  <a:pt x="2397" y="7579"/>
                  <a:pt x="2625" y="7579"/>
                </a:cubicBezTo>
                <a:lnTo>
                  <a:pt x="4953" y="7579"/>
                </a:lnTo>
                <a:cubicBezTo>
                  <a:pt x="5182" y="7579"/>
                  <a:pt x="5364" y="7396"/>
                  <a:pt x="5364" y="7168"/>
                </a:cubicBezTo>
                <a:lnTo>
                  <a:pt x="5364" y="5775"/>
                </a:lnTo>
                <a:cubicBezTo>
                  <a:pt x="5364" y="5547"/>
                  <a:pt x="5570" y="5365"/>
                  <a:pt x="5798" y="5365"/>
                </a:cubicBezTo>
                <a:lnTo>
                  <a:pt x="7168" y="5365"/>
                </a:lnTo>
                <a:cubicBezTo>
                  <a:pt x="7396" y="5365"/>
                  <a:pt x="7578" y="5182"/>
                  <a:pt x="7578" y="4954"/>
                </a:cubicBezTo>
                <a:lnTo>
                  <a:pt x="7578" y="2626"/>
                </a:lnTo>
                <a:cubicBezTo>
                  <a:pt x="7578" y="2397"/>
                  <a:pt x="7396" y="2215"/>
                  <a:pt x="7168" y="2215"/>
                </a:cubicBezTo>
                <a:lnTo>
                  <a:pt x="5798" y="2215"/>
                </a:lnTo>
                <a:cubicBezTo>
                  <a:pt x="5570" y="2215"/>
                  <a:pt x="5364" y="2032"/>
                  <a:pt x="5364" y="1781"/>
                </a:cubicBezTo>
                <a:lnTo>
                  <a:pt x="5364" y="412"/>
                </a:lnTo>
                <a:cubicBezTo>
                  <a:pt x="5364" y="183"/>
                  <a:pt x="5182" y="1"/>
                  <a:pt x="4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9"/>
          <p:cNvSpPr/>
          <p:nvPr/>
        </p:nvSpPr>
        <p:spPr>
          <a:xfrm rot="-570776" flipH="1">
            <a:off x="8346100" y="4253614"/>
            <a:ext cx="904250" cy="1339752"/>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9"/>
          <p:cNvSpPr/>
          <p:nvPr/>
        </p:nvSpPr>
        <p:spPr>
          <a:xfrm rot="570776">
            <a:off x="-62100" y="4253614"/>
            <a:ext cx="904250" cy="1339752"/>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7" name="Google Shape;987;p49"/>
          <p:cNvGrpSpPr/>
          <p:nvPr/>
        </p:nvGrpSpPr>
        <p:grpSpPr>
          <a:xfrm rot="-1130991" flipH="1">
            <a:off x="4134722" y="4303983"/>
            <a:ext cx="874559" cy="1481121"/>
            <a:chOff x="-117729" y="1733810"/>
            <a:chExt cx="874530" cy="1481072"/>
          </a:xfrm>
        </p:grpSpPr>
        <p:sp>
          <p:nvSpPr>
            <p:cNvPr id="988" name="Google Shape;988;p49"/>
            <p:cNvSpPr/>
            <p:nvPr/>
          </p:nvSpPr>
          <p:spPr>
            <a:xfrm>
              <a:off x="21973" y="1733810"/>
              <a:ext cx="518652" cy="505591"/>
            </a:xfrm>
            <a:custGeom>
              <a:avLst/>
              <a:gdLst/>
              <a:ahLst/>
              <a:cxnLst/>
              <a:rect l="l" t="t" r="r" b="b"/>
              <a:pathLst>
                <a:path w="19220" h="18736" extrusionOk="0">
                  <a:moveTo>
                    <a:pt x="9145" y="0"/>
                  </a:moveTo>
                  <a:cubicBezTo>
                    <a:pt x="9095" y="0"/>
                    <a:pt x="9044" y="1"/>
                    <a:pt x="8994" y="2"/>
                  </a:cubicBezTo>
                  <a:cubicBezTo>
                    <a:pt x="7190" y="48"/>
                    <a:pt x="5410" y="824"/>
                    <a:pt x="4132" y="2079"/>
                  </a:cubicBezTo>
                  <a:cubicBezTo>
                    <a:pt x="3675" y="2536"/>
                    <a:pt x="3264" y="3084"/>
                    <a:pt x="3127" y="3723"/>
                  </a:cubicBezTo>
                  <a:cubicBezTo>
                    <a:pt x="2945" y="4476"/>
                    <a:pt x="3173" y="5275"/>
                    <a:pt x="3493" y="6005"/>
                  </a:cubicBezTo>
                  <a:cubicBezTo>
                    <a:pt x="4155" y="7466"/>
                    <a:pt x="5182" y="8744"/>
                    <a:pt x="5866" y="10182"/>
                  </a:cubicBezTo>
                  <a:cubicBezTo>
                    <a:pt x="4908" y="9406"/>
                    <a:pt x="3926" y="8630"/>
                    <a:pt x="2945" y="7854"/>
                  </a:cubicBezTo>
                  <a:cubicBezTo>
                    <a:pt x="2717" y="7671"/>
                    <a:pt x="2466" y="7489"/>
                    <a:pt x="2192" y="7420"/>
                  </a:cubicBezTo>
                  <a:cubicBezTo>
                    <a:pt x="2152" y="7416"/>
                    <a:pt x="2112" y="7413"/>
                    <a:pt x="2072" y="7413"/>
                  </a:cubicBezTo>
                  <a:cubicBezTo>
                    <a:pt x="1725" y="7413"/>
                    <a:pt x="1390" y="7586"/>
                    <a:pt x="1164" y="7831"/>
                  </a:cubicBezTo>
                  <a:cubicBezTo>
                    <a:pt x="913" y="8105"/>
                    <a:pt x="776" y="8470"/>
                    <a:pt x="662" y="8835"/>
                  </a:cubicBezTo>
                  <a:cubicBezTo>
                    <a:pt x="0" y="11323"/>
                    <a:pt x="1210" y="14062"/>
                    <a:pt x="3150" y="15752"/>
                  </a:cubicBezTo>
                  <a:cubicBezTo>
                    <a:pt x="5090" y="17441"/>
                    <a:pt x="7647" y="18239"/>
                    <a:pt x="10180" y="18673"/>
                  </a:cubicBezTo>
                  <a:cubicBezTo>
                    <a:pt x="10426" y="18715"/>
                    <a:pt x="10675" y="18735"/>
                    <a:pt x="10925" y="18735"/>
                  </a:cubicBezTo>
                  <a:cubicBezTo>
                    <a:pt x="12446" y="18735"/>
                    <a:pt x="14020" y="17997"/>
                    <a:pt x="15156" y="16938"/>
                  </a:cubicBezTo>
                  <a:cubicBezTo>
                    <a:pt x="16320" y="15866"/>
                    <a:pt x="16868" y="14291"/>
                    <a:pt x="17507" y="12853"/>
                  </a:cubicBezTo>
                  <a:cubicBezTo>
                    <a:pt x="18101" y="11483"/>
                    <a:pt x="18831" y="10159"/>
                    <a:pt x="19014" y="8676"/>
                  </a:cubicBezTo>
                  <a:cubicBezTo>
                    <a:pt x="19219" y="6987"/>
                    <a:pt x="18671" y="5275"/>
                    <a:pt x="18078" y="3677"/>
                  </a:cubicBezTo>
                  <a:cubicBezTo>
                    <a:pt x="17850" y="3015"/>
                    <a:pt x="17599" y="2376"/>
                    <a:pt x="17142" y="1874"/>
                  </a:cubicBezTo>
                  <a:cubicBezTo>
                    <a:pt x="16771" y="1485"/>
                    <a:pt x="16249" y="1205"/>
                    <a:pt x="15735" y="1205"/>
                  </a:cubicBezTo>
                  <a:cubicBezTo>
                    <a:pt x="15586" y="1205"/>
                    <a:pt x="15437" y="1229"/>
                    <a:pt x="15293" y="1280"/>
                  </a:cubicBezTo>
                  <a:cubicBezTo>
                    <a:pt x="14700" y="1509"/>
                    <a:pt x="14335" y="2102"/>
                    <a:pt x="14084" y="2695"/>
                  </a:cubicBezTo>
                  <a:cubicBezTo>
                    <a:pt x="13513" y="3997"/>
                    <a:pt x="13285" y="5412"/>
                    <a:pt x="13079" y="6804"/>
                  </a:cubicBezTo>
                  <a:cubicBezTo>
                    <a:pt x="13148" y="5571"/>
                    <a:pt x="13034" y="4339"/>
                    <a:pt x="12760" y="3129"/>
                  </a:cubicBezTo>
                  <a:cubicBezTo>
                    <a:pt x="12577" y="2262"/>
                    <a:pt x="12280" y="1372"/>
                    <a:pt x="11618" y="778"/>
                  </a:cubicBezTo>
                  <a:cubicBezTo>
                    <a:pt x="10949" y="195"/>
                    <a:pt x="10034"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9"/>
            <p:cNvSpPr/>
            <p:nvPr/>
          </p:nvSpPr>
          <p:spPr>
            <a:xfrm>
              <a:off x="182722" y="1995375"/>
              <a:ext cx="268582" cy="236173"/>
            </a:xfrm>
            <a:custGeom>
              <a:avLst/>
              <a:gdLst/>
              <a:ahLst/>
              <a:cxnLst/>
              <a:rect l="l" t="t" r="r" b="b"/>
              <a:pathLst>
                <a:path w="9953" h="8752" extrusionOk="0">
                  <a:moveTo>
                    <a:pt x="6563" y="1"/>
                  </a:moveTo>
                  <a:cubicBezTo>
                    <a:pt x="6452" y="1"/>
                    <a:pt x="6342" y="4"/>
                    <a:pt x="6232" y="10"/>
                  </a:cubicBezTo>
                  <a:cubicBezTo>
                    <a:pt x="4406" y="78"/>
                    <a:pt x="2626" y="740"/>
                    <a:pt x="1211" y="1882"/>
                  </a:cubicBezTo>
                  <a:cubicBezTo>
                    <a:pt x="754" y="2270"/>
                    <a:pt x="298" y="2726"/>
                    <a:pt x="138" y="3297"/>
                  </a:cubicBezTo>
                  <a:cubicBezTo>
                    <a:pt x="1" y="3776"/>
                    <a:pt x="92" y="4278"/>
                    <a:pt x="229" y="4758"/>
                  </a:cubicBezTo>
                  <a:cubicBezTo>
                    <a:pt x="822" y="6835"/>
                    <a:pt x="2671" y="8569"/>
                    <a:pt x="4817" y="8752"/>
                  </a:cubicBezTo>
                  <a:cubicBezTo>
                    <a:pt x="5661" y="8250"/>
                    <a:pt x="6780" y="8318"/>
                    <a:pt x="7670" y="7930"/>
                  </a:cubicBezTo>
                  <a:cubicBezTo>
                    <a:pt x="8515" y="7588"/>
                    <a:pt x="9131" y="6880"/>
                    <a:pt x="9496" y="6059"/>
                  </a:cubicBezTo>
                  <a:cubicBezTo>
                    <a:pt x="9838" y="5237"/>
                    <a:pt x="9953" y="4324"/>
                    <a:pt x="9884" y="3434"/>
                  </a:cubicBezTo>
                  <a:cubicBezTo>
                    <a:pt x="9816" y="2361"/>
                    <a:pt x="9519" y="1242"/>
                    <a:pt x="8674" y="603"/>
                  </a:cubicBezTo>
                  <a:cubicBezTo>
                    <a:pt x="8078" y="146"/>
                    <a:pt x="7310" y="1"/>
                    <a:pt x="6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9"/>
            <p:cNvSpPr/>
            <p:nvPr/>
          </p:nvSpPr>
          <p:spPr>
            <a:xfrm>
              <a:off x="-117729" y="2086450"/>
              <a:ext cx="874530" cy="1128432"/>
            </a:xfrm>
            <a:custGeom>
              <a:avLst/>
              <a:gdLst/>
              <a:ahLst/>
              <a:cxnLst/>
              <a:rect l="l" t="t" r="r" b="b"/>
              <a:pathLst>
                <a:path w="32408" h="41817" extrusionOk="0">
                  <a:moveTo>
                    <a:pt x="30309" y="1"/>
                  </a:moveTo>
                  <a:cubicBezTo>
                    <a:pt x="29836" y="1"/>
                    <a:pt x="29342" y="124"/>
                    <a:pt x="28916" y="310"/>
                  </a:cubicBezTo>
                  <a:cubicBezTo>
                    <a:pt x="27090" y="1109"/>
                    <a:pt x="25720" y="2661"/>
                    <a:pt x="24556" y="4281"/>
                  </a:cubicBezTo>
                  <a:cubicBezTo>
                    <a:pt x="22662" y="6906"/>
                    <a:pt x="21132" y="9828"/>
                    <a:pt x="20037" y="12909"/>
                  </a:cubicBezTo>
                  <a:cubicBezTo>
                    <a:pt x="20196" y="11700"/>
                    <a:pt x="20219" y="10513"/>
                    <a:pt x="20082" y="9326"/>
                  </a:cubicBezTo>
                  <a:cubicBezTo>
                    <a:pt x="19991" y="8413"/>
                    <a:pt x="19786" y="7500"/>
                    <a:pt x="19786" y="6587"/>
                  </a:cubicBezTo>
                  <a:cubicBezTo>
                    <a:pt x="19808" y="5674"/>
                    <a:pt x="20082" y="4715"/>
                    <a:pt x="20744" y="4099"/>
                  </a:cubicBezTo>
                  <a:cubicBezTo>
                    <a:pt x="21109" y="3779"/>
                    <a:pt x="21543" y="3574"/>
                    <a:pt x="21931" y="3277"/>
                  </a:cubicBezTo>
                  <a:cubicBezTo>
                    <a:pt x="22296" y="2980"/>
                    <a:pt x="22616" y="2524"/>
                    <a:pt x="22547" y="2044"/>
                  </a:cubicBezTo>
                  <a:cubicBezTo>
                    <a:pt x="22468" y="1992"/>
                    <a:pt x="22387" y="1969"/>
                    <a:pt x="22306" y="1969"/>
                  </a:cubicBezTo>
                  <a:cubicBezTo>
                    <a:pt x="21776" y="1969"/>
                    <a:pt x="21200" y="2926"/>
                    <a:pt x="20693" y="2926"/>
                  </a:cubicBezTo>
                  <a:cubicBezTo>
                    <a:pt x="20601" y="2926"/>
                    <a:pt x="20511" y="2895"/>
                    <a:pt x="20425" y="2820"/>
                  </a:cubicBezTo>
                  <a:cubicBezTo>
                    <a:pt x="20356" y="2752"/>
                    <a:pt x="20288" y="2661"/>
                    <a:pt x="20219" y="2569"/>
                  </a:cubicBezTo>
                  <a:cubicBezTo>
                    <a:pt x="20134" y="2490"/>
                    <a:pt x="20035" y="2455"/>
                    <a:pt x="19933" y="2455"/>
                  </a:cubicBezTo>
                  <a:cubicBezTo>
                    <a:pt x="19624" y="2455"/>
                    <a:pt x="19278" y="2763"/>
                    <a:pt x="19124" y="3072"/>
                  </a:cubicBezTo>
                  <a:cubicBezTo>
                    <a:pt x="18918" y="3482"/>
                    <a:pt x="18758" y="4030"/>
                    <a:pt x="18325" y="4190"/>
                  </a:cubicBezTo>
                  <a:cubicBezTo>
                    <a:pt x="18233" y="4223"/>
                    <a:pt x="18137" y="4236"/>
                    <a:pt x="18038" y="4236"/>
                  </a:cubicBezTo>
                  <a:cubicBezTo>
                    <a:pt x="17577" y="4236"/>
                    <a:pt x="17054" y="3945"/>
                    <a:pt x="16652" y="3945"/>
                  </a:cubicBezTo>
                  <a:cubicBezTo>
                    <a:pt x="16473" y="3945"/>
                    <a:pt x="16318" y="4002"/>
                    <a:pt x="16202" y="4167"/>
                  </a:cubicBezTo>
                  <a:cubicBezTo>
                    <a:pt x="16065" y="4350"/>
                    <a:pt x="16065" y="4578"/>
                    <a:pt x="15997" y="4783"/>
                  </a:cubicBezTo>
                  <a:cubicBezTo>
                    <a:pt x="15791" y="5423"/>
                    <a:pt x="15015" y="5605"/>
                    <a:pt x="14353" y="5719"/>
                  </a:cubicBezTo>
                  <a:cubicBezTo>
                    <a:pt x="14473" y="6130"/>
                    <a:pt x="14901" y="6336"/>
                    <a:pt x="15339" y="6336"/>
                  </a:cubicBezTo>
                  <a:cubicBezTo>
                    <a:pt x="15484" y="6336"/>
                    <a:pt x="15631" y="6313"/>
                    <a:pt x="15768" y="6267"/>
                  </a:cubicBezTo>
                  <a:cubicBezTo>
                    <a:pt x="16293" y="6107"/>
                    <a:pt x="16727" y="5696"/>
                    <a:pt x="17229" y="5423"/>
                  </a:cubicBezTo>
                  <a:cubicBezTo>
                    <a:pt x="17506" y="5271"/>
                    <a:pt x="17832" y="5169"/>
                    <a:pt x="18138" y="5169"/>
                  </a:cubicBezTo>
                  <a:cubicBezTo>
                    <a:pt x="18386" y="5169"/>
                    <a:pt x="18620" y="5236"/>
                    <a:pt x="18804" y="5400"/>
                  </a:cubicBezTo>
                  <a:cubicBezTo>
                    <a:pt x="19101" y="5674"/>
                    <a:pt x="19192" y="6062"/>
                    <a:pt x="19238" y="6450"/>
                  </a:cubicBezTo>
                  <a:cubicBezTo>
                    <a:pt x="19991" y="11311"/>
                    <a:pt x="19146" y="16356"/>
                    <a:pt x="17298" y="20898"/>
                  </a:cubicBezTo>
                  <a:cubicBezTo>
                    <a:pt x="16750" y="22290"/>
                    <a:pt x="16088" y="23614"/>
                    <a:pt x="15380" y="24915"/>
                  </a:cubicBezTo>
                  <a:cubicBezTo>
                    <a:pt x="16430" y="21925"/>
                    <a:pt x="16955" y="18753"/>
                    <a:pt x="16932" y="15603"/>
                  </a:cubicBezTo>
                  <a:cubicBezTo>
                    <a:pt x="16932" y="13480"/>
                    <a:pt x="16613" y="11220"/>
                    <a:pt x="15152" y="9668"/>
                  </a:cubicBezTo>
                  <a:cubicBezTo>
                    <a:pt x="14855" y="9349"/>
                    <a:pt x="14490" y="9052"/>
                    <a:pt x="14056" y="8960"/>
                  </a:cubicBezTo>
                  <a:cubicBezTo>
                    <a:pt x="13940" y="8931"/>
                    <a:pt x="13823" y="8918"/>
                    <a:pt x="13707" y="8918"/>
                  </a:cubicBezTo>
                  <a:cubicBezTo>
                    <a:pt x="12825" y="8918"/>
                    <a:pt x="12001" y="9716"/>
                    <a:pt x="11820" y="10604"/>
                  </a:cubicBezTo>
                  <a:cubicBezTo>
                    <a:pt x="11614" y="11608"/>
                    <a:pt x="12025" y="12658"/>
                    <a:pt x="12596" y="13526"/>
                  </a:cubicBezTo>
                  <a:cubicBezTo>
                    <a:pt x="13166" y="14393"/>
                    <a:pt x="13897" y="15146"/>
                    <a:pt x="14422" y="16013"/>
                  </a:cubicBezTo>
                  <a:cubicBezTo>
                    <a:pt x="15449" y="17725"/>
                    <a:pt x="15677" y="19802"/>
                    <a:pt x="15449" y="21765"/>
                  </a:cubicBezTo>
                  <a:cubicBezTo>
                    <a:pt x="15221" y="23637"/>
                    <a:pt x="14627" y="25417"/>
                    <a:pt x="14034" y="27198"/>
                  </a:cubicBezTo>
                  <a:cubicBezTo>
                    <a:pt x="12664" y="29343"/>
                    <a:pt x="11089" y="31398"/>
                    <a:pt x="9446" y="33338"/>
                  </a:cubicBezTo>
                  <a:cubicBezTo>
                    <a:pt x="8829" y="34068"/>
                    <a:pt x="8190" y="34776"/>
                    <a:pt x="7551" y="35461"/>
                  </a:cubicBezTo>
                  <a:cubicBezTo>
                    <a:pt x="8213" y="34091"/>
                    <a:pt x="8601" y="32607"/>
                    <a:pt x="8966" y="31147"/>
                  </a:cubicBezTo>
                  <a:cubicBezTo>
                    <a:pt x="9811" y="27746"/>
                    <a:pt x="10678" y="24322"/>
                    <a:pt x="10838" y="20807"/>
                  </a:cubicBezTo>
                  <a:cubicBezTo>
                    <a:pt x="10907" y="19437"/>
                    <a:pt x="10838" y="17954"/>
                    <a:pt x="9994" y="16881"/>
                  </a:cubicBezTo>
                  <a:cubicBezTo>
                    <a:pt x="9879" y="16744"/>
                    <a:pt x="9742" y="16607"/>
                    <a:pt x="9583" y="16561"/>
                  </a:cubicBezTo>
                  <a:cubicBezTo>
                    <a:pt x="9538" y="16550"/>
                    <a:pt x="9494" y="16545"/>
                    <a:pt x="9450" y="16545"/>
                  </a:cubicBezTo>
                  <a:cubicBezTo>
                    <a:pt x="9228" y="16545"/>
                    <a:pt x="9024" y="16679"/>
                    <a:pt x="8852" y="16812"/>
                  </a:cubicBezTo>
                  <a:cubicBezTo>
                    <a:pt x="8031" y="17520"/>
                    <a:pt x="7483" y="18501"/>
                    <a:pt x="7118" y="19506"/>
                  </a:cubicBezTo>
                  <a:cubicBezTo>
                    <a:pt x="6113" y="22176"/>
                    <a:pt x="6159" y="25098"/>
                    <a:pt x="6433" y="27928"/>
                  </a:cubicBezTo>
                  <a:cubicBezTo>
                    <a:pt x="6684" y="30667"/>
                    <a:pt x="7095" y="33384"/>
                    <a:pt x="6912" y="36100"/>
                  </a:cubicBezTo>
                  <a:cubicBezTo>
                    <a:pt x="4972" y="38086"/>
                    <a:pt x="2804" y="39866"/>
                    <a:pt x="338" y="41144"/>
                  </a:cubicBezTo>
                  <a:cubicBezTo>
                    <a:pt x="315" y="41138"/>
                    <a:pt x="293" y="41135"/>
                    <a:pt x="273" y="41135"/>
                  </a:cubicBezTo>
                  <a:cubicBezTo>
                    <a:pt x="1" y="41135"/>
                    <a:pt x="41" y="41677"/>
                    <a:pt x="338" y="41783"/>
                  </a:cubicBezTo>
                  <a:cubicBezTo>
                    <a:pt x="402" y="41806"/>
                    <a:pt x="467" y="41816"/>
                    <a:pt x="532" y="41816"/>
                  </a:cubicBezTo>
                  <a:cubicBezTo>
                    <a:pt x="792" y="41816"/>
                    <a:pt x="1055" y="41655"/>
                    <a:pt x="1274" y="41509"/>
                  </a:cubicBezTo>
                  <a:cubicBezTo>
                    <a:pt x="3488" y="40026"/>
                    <a:pt x="5543" y="38337"/>
                    <a:pt x="7460" y="36465"/>
                  </a:cubicBezTo>
                  <a:cubicBezTo>
                    <a:pt x="7648" y="36470"/>
                    <a:pt x="7836" y="36472"/>
                    <a:pt x="8024" y="36472"/>
                  </a:cubicBezTo>
                  <a:cubicBezTo>
                    <a:pt x="12339" y="36472"/>
                    <a:pt x="16707" y="35223"/>
                    <a:pt x="20425" y="32927"/>
                  </a:cubicBezTo>
                  <a:cubicBezTo>
                    <a:pt x="21771" y="32082"/>
                    <a:pt x="23141" y="31010"/>
                    <a:pt x="23552" y="29480"/>
                  </a:cubicBezTo>
                  <a:cubicBezTo>
                    <a:pt x="23643" y="29184"/>
                    <a:pt x="23689" y="28841"/>
                    <a:pt x="23575" y="28545"/>
                  </a:cubicBezTo>
                  <a:cubicBezTo>
                    <a:pt x="23415" y="28111"/>
                    <a:pt x="22913" y="27837"/>
                    <a:pt x="22456" y="27814"/>
                  </a:cubicBezTo>
                  <a:cubicBezTo>
                    <a:pt x="22429" y="27813"/>
                    <a:pt x="22402" y="27812"/>
                    <a:pt x="22374" y="27812"/>
                  </a:cubicBezTo>
                  <a:cubicBezTo>
                    <a:pt x="21925" y="27812"/>
                    <a:pt x="21496" y="27986"/>
                    <a:pt x="21087" y="28179"/>
                  </a:cubicBezTo>
                  <a:cubicBezTo>
                    <a:pt x="19420" y="28955"/>
                    <a:pt x="18028" y="30211"/>
                    <a:pt x="16522" y="31261"/>
                  </a:cubicBezTo>
                  <a:cubicBezTo>
                    <a:pt x="14102" y="32950"/>
                    <a:pt x="11386" y="34160"/>
                    <a:pt x="8647" y="35278"/>
                  </a:cubicBezTo>
                  <a:cubicBezTo>
                    <a:pt x="10770" y="33041"/>
                    <a:pt x="12687" y="30599"/>
                    <a:pt x="14330" y="27997"/>
                  </a:cubicBezTo>
                  <a:cubicBezTo>
                    <a:pt x="14516" y="28096"/>
                    <a:pt x="14742" y="28134"/>
                    <a:pt x="14979" y="28134"/>
                  </a:cubicBezTo>
                  <a:cubicBezTo>
                    <a:pt x="15179" y="28134"/>
                    <a:pt x="15387" y="28107"/>
                    <a:pt x="15586" y="28065"/>
                  </a:cubicBezTo>
                  <a:cubicBezTo>
                    <a:pt x="18553" y="27563"/>
                    <a:pt x="21178" y="25874"/>
                    <a:pt x="23392" y="23843"/>
                  </a:cubicBezTo>
                  <a:cubicBezTo>
                    <a:pt x="25218" y="22176"/>
                    <a:pt x="26861" y="20168"/>
                    <a:pt x="27455" y="17771"/>
                  </a:cubicBezTo>
                  <a:cubicBezTo>
                    <a:pt x="27592" y="17109"/>
                    <a:pt x="27660" y="16333"/>
                    <a:pt x="27227" y="15808"/>
                  </a:cubicBezTo>
                  <a:cubicBezTo>
                    <a:pt x="26936" y="15457"/>
                    <a:pt x="26498" y="15299"/>
                    <a:pt x="26042" y="15299"/>
                  </a:cubicBezTo>
                  <a:cubicBezTo>
                    <a:pt x="25638" y="15299"/>
                    <a:pt x="25219" y="15423"/>
                    <a:pt x="24876" y="15648"/>
                  </a:cubicBezTo>
                  <a:cubicBezTo>
                    <a:pt x="24168" y="16128"/>
                    <a:pt x="23734" y="16927"/>
                    <a:pt x="23323" y="17680"/>
                  </a:cubicBezTo>
                  <a:cubicBezTo>
                    <a:pt x="22022" y="20099"/>
                    <a:pt x="20607" y="22519"/>
                    <a:pt x="18599" y="24390"/>
                  </a:cubicBezTo>
                  <a:cubicBezTo>
                    <a:pt x="17480" y="25417"/>
                    <a:pt x="16202" y="26285"/>
                    <a:pt x="14878" y="27084"/>
                  </a:cubicBezTo>
                  <a:cubicBezTo>
                    <a:pt x="16864" y="23706"/>
                    <a:pt x="18393" y="20099"/>
                    <a:pt x="19375" y="16310"/>
                  </a:cubicBezTo>
                  <a:cubicBezTo>
                    <a:pt x="19420" y="16105"/>
                    <a:pt x="19489" y="15922"/>
                    <a:pt x="19534" y="15717"/>
                  </a:cubicBezTo>
                  <a:cubicBezTo>
                    <a:pt x="21292" y="13731"/>
                    <a:pt x="23232" y="11791"/>
                    <a:pt x="25286" y="10033"/>
                  </a:cubicBezTo>
                  <a:cubicBezTo>
                    <a:pt x="27592" y="8070"/>
                    <a:pt x="30125" y="6199"/>
                    <a:pt x="31563" y="3551"/>
                  </a:cubicBezTo>
                  <a:cubicBezTo>
                    <a:pt x="32088" y="2592"/>
                    <a:pt x="32408" y="1291"/>
                    <a:pt x="31655" y="515"/>
                  </a:cubicBezTo>
                  <a:cubicBezTo>
                    <a:pt x="31310" y="146"/>
                    <a:pt x="30822" y="1"/>
                    <a:pt x="30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 name="Google Shape;991;p49"/>
          <p:cNvGrpSpPr/>
          <p:nvPr/>
        </p:nvGrpSpPr>
        <p:grpSpPr>
          <a:xfrm rot="-1703417">
            <a:off x="675637" y="933608"/>
            <a:ext cx="199308" cy="251696"/>
            <a:chOff x="3311031" y="3025663"/>
            <a:chExt cx="308584" cy="389695"/>
          </a:xfrm>
        </p:grpSpPr>
        <p:sp>
          <p:nvSpPr>
            <p:cNvPr id="992" name="Google Shape;992;p49"/>
            <p:cNvSpPr/>
            <p:nvPr/>
          </p:nvSpPr>
          <p:spPr>
            <a:xfrm flipH="1">
              <a:off x="3311031" y="3025663"/>
              <a:ext cx="308584" cy="389695"/>
            </a:xfrm>
            <a:custGeom>
              <a:avLst/>
              <a:gdLst/>
              <a:ahLst/>
              <a:cxnLst/>
              <a:rect l="l" t="t" r="r" b="b"/>
              <a:pathLst>
                <a:path w="15408" h="19458" extrusionOk="0">
                  <a:moveTo>
                    <a:pt x="11748" y="0"/>
                  </a:moveTo>
                  <a:cubicBezTo>
                    <a:pt x="11325" y="0"/>
                    <a:pt x="10903" y="69"/>
                    <a:pt x="10501" y="209"/>
                  </a:cubicBezTo>
                  <a:cubicBezTo>
                    <a:pt x="8789" y="802"/>
                    <a:pt x="7716" y="2445"/>
                    <a:pt x="6757" y="3998"/>
                  </a:cubicBezTo>
                  <a:cubicBezTo>
                    <a:pt x="4771" y="7239"/>
                    <a:pt x="2786" y="10503"/>
                    <a:pt x="777" y="13744"/>
                  </a:cubicBezTo>
                  <a:cubicBezTo>
                    <a:pt x="1" y="15022"/>
                    <a:pt x="161" y="17008"/>
                    <a:pt x="1279" y="18263"/>
                  </a:cubicBezTo>
                  <a:cubicBezTo>
                    <a:pt x="1958" y="19027"/>
                    <a:pt x="2996" y="19458"/>
                    <a:pt x="4019" y="19458"/>
                  </a:cubicBezTo>
                  <a:cubicBezTo>
                    <a:pt x="4647" y="19458"/>
                    <a:pt x="5269" y="19295"/>
                    <a:pt x="5799" y="18948"/>
                  </a:cubicBezTo>
                  <a:cubicBezTo>
                    <a:pt x="6278" y="18629"/>
                    <a:pt x="6666" y="18218"/>
                    <a:pt x="7031" y="17761"/>
                  </a:cubicBezTo>
                  <a:cubicBezTo>
                    <a:pt x="7579" y="17099"/>
                    <a:pt x="8058" y="16392"/>
                    <a:pt x="8538" y="15661"/>
                  </a:cubicBezTo>
                  <a:cubicBezTo>
                    <a:pt x="10683" y="12443"/>
                    <a:pt x="12852" y="9225"/>
                    <a:pt x="14586" y="5755"/>
                  </a:cubicBezTo>
                  <a:cubicBezTo>
                    <a:pt x="14906" y="5116"/>
                    <a:pt x="15225" y="4431"/>
                    <a:pt x="15294" y="3701"/>
                  </a:cubicBezTo>
                  <a:cubicBezTo>
                    <a:pt x="15408" y="2537"/>
                    <a:pt x="14837" y="1327"/>
                    <a:pt x="13879" y="642"/>
                  </a:cubicBezTo>
                  <a:cubicBezTo>
                    <a:pt x="13250" y="218"/>
                    <a:pt x="12500" y="0"/>
                    <a:pt x="11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9"/>
            <p:cNvSpPr/>
            <p:nvPr/>
          </p:nvSpPr>
          <p:spPr>
            <a:xfrm flipH="1">
              <a:off x="3311033" y="3038519"/>
              <a:ext cx="285712" cy="376837"/>
            </a:xfrm>
            <a:custGeom>
              <a:avLst/>
              <a:gdLst/>
              <a:ahLst/>
              <a:cxnLst/>
              <a:rect l="l" t="t" r="r" b="b"/>
              <a:pathLst>
                <a:path w="14266" h="18816" extrusionOk="0">
                  <a:moveTo>
                    <a:pt x="12737" y="0"/>
                  </a:moveTo>
                  <a:cubicBezTo>
                    <a:pt x="12737" y="0"/>
                    <a:pt x="13262" y="2306"/>
                    <a:pt x="11641" y="4816"/>
                  </a:cubicBezTo>
                  <a:cubicBezTo>
                    <a:pt x="10020" y="7327"/>
                    <a:pt x="5181" y="15156"/>
                    <a:pt x="3903" y="16571"/>
                  </a:cubicBezTo>
                  <a:cubicBezTo>
                    <a:pt x="3155" y="17401"/>
                    <a:pt x="1970" y="17599"/>
                    <a:pt x="1100" y="17599"/>
                  </a:cubicBezTo>
                  <a:cubicBezTo>
                    <a:pt x="510" y="17599"/>
                    <a:pt x="65" y="17508"/>
                    <a:pt x="0" y="17462"/>
                  </a:cubicBezTo>
                  <a:lnTo>
                    <a:pt x="0" y="17462"/>
                  </a:lnTo>
                  <a:cubicBezTo>
                    <a:pt x="46" y="17507"/>
                    <a:pt x="91" y="17553"/>
                    <a:pt x="137" y="17621"/>
                  </a:cubicBezTo>
                  <a:cubicBezTo>
                    <a:pt x="816" y="18385"/>
                    <a:pt x="1854" y="18816"/>
                    <a:pt x="2877" y="18816"/>
                  </a:cubicBezTo>
                  <a:cubicBezTo>
                    <a:pt x="3505" y="18816"/>
                    <a:pt x="4127" y="18653"/>
                    <a:pt x="4657" y="18306"/>
                  </a:cubicBezTo>
                  <a:cubicBezTo>
                    <a:pt x="5136" y="17987"/>
                    <a:pt x="5524" y="17576"/>
                    <a:pt x="5889" y="17119"/>
                  </a:cubicBezTo>
                  <a:cubicBezTo>
                    <a:pt x="6414" y="16457"/>
                    <a:pt x="6916" y="15750"/>
                    <a:pt x="7396" y="15019"/>
                  </a:cubicBezTo>
                  <a:cubicBezTo>
                    <a:pt x="9541" y="11801"/>
                    <a:pt x="11710" y="8583"/>
                    <a:pt x="13444" y="5113"/>
                  </a:cubicBezTo>
                  <a:cubicBezTo>
                    <a:pt x="13764" y="4474"/>
                    <a:pt x="14083" y="3789"/>
                    <a:pt x="14152" y="3059"/>
                  </a:cubicBezTo>
                  <a:cubicBezTo>
                    <a:pt x="14266" y="1895"/>
                    <a:pt x="13695" y="685"/>
                    <a:pt x="12737" y="0"/>
                  </a:cubicBezTo>
                  <a:close/>
                </a:path>
              </a:pathLst>
            </a:custGeom>
            <a:solidFill>
              <a:schemeClr val="dk1">
                <a:alpha val="297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9"/>
            <p:cNvSpPr/>
            <p:nvPr/>
          </p:nvSpPr>
          <p:spPr>
            <a:xfrm flipH="1">
              <a:off x="3397429" y="3183403"/>
              <a:ext cx="222185" cy="231938"/>
            </a:xfrm>
            <a:custGeom>
              <a:avLst/>
              <a:gdLst/>
              <a:ahLst/>
              <a:cxnLst/>
              <a:rect l="l" t="t" r="r" b="b"/>
              <a:pathLst>
                <a:path w="11094" h="11581" extrusionOk="0">
                  <a:moveTo>
                    <a:pt x="4383" y="1"/>
                  </a:moveTo>
                  <a:cubicBezTo>
                    <a:pt x="3174" y="1964"/>
                    <a:pt x="1987" y="3927"/>
                    <a:pt x="777" y="5867"/>
                  </a:cubicBezTo>
                  <a:cubicBezTo>
                    <a:pt x="1" y="7145"/>
                    <a:pt x="161" y="9131"/>
                    <a:pt x="1279" y="10386"/>
                  </a:cubicBezTo>
                  <a:cubicBezTo>
                    <a:pt x="1958" y="11150"/>
                    <a:pt x="2996" y="11581"/>
                    <a:pt x="4019" y="11581"/>
                  </a:cubicBezTo>
                  <a:cubicBezTo>
                    <a:pt x="4647" y="11581"/>
                    <a:pt x="5269" y="11418"/>
                    <a:pt x="5799" y="11071"/>
                  </a:cubicBezTo>
                  <a:cubicBezTo>
                    <a:pt x="6278" y="10752"/>
                    <a:pt x="6666" y="10341"/>
                    <a:pt x="7031" y="9884"/>
                  </a:cubicBezTo>
                  <a:cubicBezTo>
                    <a:pt x="7579" y="9222"/>
                    <a:pt x="8058" y="8515"/>
                    <a:pt x="8538" y="7784"/>
                  </a:cubicBezTo>
                  <a:cubicBezTo>
                    <a:pt x="9382" y="6506"/>
                    <a:pt x="10249" y="5228"/>
                    <a:pt x="11094" y="3927"/>
                  </a:cubicBezTo>
                  <a:lnTo>
                    <a:pt x="11094" y="3927"/>
                  </a:lnTo>
                  <a:cubicBezTo>
                    <a:pt x="10803" y="3978"/>
                    <a:pt x="10510" y="4002"/>
                    <a:pt x="10218" y="4002"/>
                  </a:cubicBezTo>
                  <a:cubicBezTo>
                    <a:pt x="9207" y="4002"/>
                    <a:pt x="8203" y="3718"/>
                    <a:pt x="7282" y="3311"/>
                  </a:cubicBezTo>
                  <a:cubicBezTo>
                    <a:pt x="6575" y="2991"/>
                    <a:pt x="5890" y="2603"/>
                    <a:pt x="5365" y="2055"/>
                  </a:cubicBezTo>
                  <a:cubicBezTo>
                    <a:pt x="4817" y="1507"/>
                    <a:pt x="4429" y="777"/>
                    <a:pt x="4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9"/>
            <p:cNvSpPr/>
            <p:nvPr/>
          </p:nvSpPr>
          <p:spPr>
            <a:xfrm flipH="1">
              <a:off x="3397432" y="3259740"/>
              <a:ext cx="199314" cy="155594"/>
            </a:xfrm>
            <a:custGeom>
              <a:avLst/>
              <a:gdLst/>
              <a:ahLst/>
              <a:cxnLst/>
              <a:rect l="l" t="t" r="r" b="b"/>
              <a:pathLst>
                <a:path w="9952" h="7769" extrusionOk="0">
                  <a:moveTo>
                    <a:pt x="7669" y="1"/>
                  </a:moveTo>
                  <a:cubicBezTo>
                    <a:pt x="6095" y="2489"/>
                    <a:pt x="4542" y="4817"/>
                    <a:pt x="3903" y="5524"/>
                  </a:cubicBezTo>
                  <a:cubicBezTo>
                    <a:pt x="3155" y="6354"/>
                    <a:pt x="1970" y="6552"/>
                    <a:pt x="1100" y="6552"/>
                  </a:cubicBezTo>
                  <a:cubicBezTo>
                    <a:pt x="510" y="6552"/>
                    <a:pt x="65" y="6461"/>
                    <a:pt x="0" y="6415"/>
                  </a:cubicBezTo>
                  <a:lnTo>
                    <a:pt x="0" y="6415"/>
                  </a:lnTo>
                  <a:cubicBezTo>
                    <a:pt x="46" y="6460"/>
                    <a:pt x="91" y="6506"/>
                    <a:pt x="137" y="6574"/>
                  </a:cubicBezTo>
                  <a:cubicBezTo>
                    <a:pt x="816" y="7338"/>
                    <a:pt x="1854" y="7769"/>
                    <a:pt x="2877" y="7769"/>
                  </a:cubicBezTo>
                  <a:cubicBezTo>
                    <a:pt x="3505" y="7769"/>
                    <a:pt x="4127" y="7606"/>
                    <a:pt x="4657" y="7259"/>
                  </a:cubicBezTo>
                  <a:cubicBezTo>
                    <a:pt x="5136" y="6940"/>
                    <a:pt x="5524" y="6529"/>
                    <a:pt x="5889" y="6072"/>
                  </a:cubicBezTo>
                  <a:cubicBezTo>
                    <a:pt x="6437" y="5410"/>
                    <a:pt x="6916" y="4703"/>
                    <a:pt x="7396" y="3972"/>
                  </a:cubicBezTo>
                  <a:cubicBezTo>
                    <a:pt x="8240" y="2694"/>
                    <a:pt x="9107" y="1416"/>
                    <a:pt x="9952" y="115"/>
                  </a:cubicBezTo>
                  <a:lnTo>
                    <a:pt x="9952" y="115"/>
                  </a:lnTo>
                  <a:cubicBezTo>
                    <a:pt x="9679" y="164"/>
                    <a:pt x="9403" y="187"/>
                    <a:pt x="9126" y="187"/>
                  </a:cubicBezTo>
                  <a:cubicBezTo>
                    <a:pt x="8639" y="187"/>
                    <a:pt x="8150" y="117"/>
                    <a:pt x="7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49"/>
          <p:cNvGrpSpPr/>
          <p:nvPr/>
        </p:nvGrpSpPr>
        <p:grpSpPr>
          <a:xfrm>
            <a:off x="8596540" y="1478649"/>
            <a:ext cx="150927" cy="143533"/>
            <a:chOff x="3716290" y="4256524"/>
            <a:chExt cx="150927" cy="143533"/>
          </a:xfrm>
        </p:grpSpPr>
        <p:sp>
          <p:nvSpPr>
            <p:cNvPr id="997" name="Google Shape;997;p49"/>
            <p:cNvSpPr/>
            <p:nvPr/>
          </p:nvSpPr>
          <p:spPr>
            <a:xfrm>
              <a:off x="3723063" y="4256524"/>
              <a:ext cx="144154" cy="125102"/>
            </a:xfrm>
            <a:custGeom>
              <a:avLst/>
              <a:gdLst/>
              <a:ahLst/>
              <a:cxnLst/>
              <a:rect l="l" t="t" r="r" b="b"/>
              <a:pathLst>
                <a:path w="5342" h="4636" extrusionOk="0">
                  <a:moveTo>
                    <a:pt x="2617" y="1"/>
                  </a:moveTo>
                  <a:cubicBezTo>
                    <a:pt x="1907" y="1"/>
                    <a:pt x="1193" y="283"/>
                    <a:pt x="731" y="824"/>
                  </a:cubicBezTo>
                  <a:cubicBezTo>
                    <a:pt x="412" y="1189"/>
                    <a:pt x="1" y="2011"/>
                    <a:pt x="138" y="2810"/>
                  </a:cubicBezTo>
                  <a:cubicBezTo>
                    <a:pt x="252" y="3403"/>
                    <a:pt x="663" y="3905"/>
                    <a:pt x="1188" y="4202"/>
                  </a:cubicBezTo>
                  <a:cubicBezTo>
                    <a:pt x="1713" y="4499"/>
                    <a:pt x="2306" y="4613"/>
                    <a:pt x="2900" y="4636"/>
                  </a:cubicBezTo>
                  <a:cubicBezTo>
                    <a:pt x="3242" y="4636"/>
                    <a:pt x="3584" y="4613"/>
                    <a:pt x="3881" y="4476"/>
                  </a:cubicBezTo>
                  <a:cubicBezTo>
                    <a:pt x="4201" y="4339"/>
                    <a:pt x="4475" y="4065"/>
                    <a:pt x="4680" y="3768"/>
                  </a:cubicBezTo>
                  <a:cubicBezTo>
                    <a:pt x="5342" y="2741"/>
                    <a:pt x="5068" y="1212"/>
                    <a:pt x="4064" y="459"/>
                  </a:cubicBezTo>
                  <a:cubicBezTo>
                    <a:pt x="3650" y="151"/>
                    <a:pt x="3135" y="1"/>
                    <a:pt x="2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9"/>
            <p:cNvSpPr/>
            <p:nvPr/>
          </p:nvSpPr>
          <p:spPr>
            <a:xfrm>
              <a:off x="3752018" y="4279812"/>
              <a:ext cx="83195" cy="76610"/>
            </a:xfrm>
            <a:custGeom>
              <a:avLst/>
              <a:gdLst/>
              <a:ahLst/>
              <a:cxnLst/>
              <a:rect l="l" t="t" r="r" b="b"/>
              <a:pathLst>
                <a:path w="3083" h="2839" extrusionOk="0">
                  <a:moveTo>
                    <a:pt x="1286" y="1"/>
                  </a:moveTo>
                  <a:cubicBezTo>
                    <a:pt x="1219" y="1"/>
                    <a:pt x="1134" y="45"/>
                    <a:pt x="1096" y="121"/>
                  </a:cubicBezTo>
                  <a:cubicBezTo>
                    <a:pt x="1051" y="189"/>
                    <a:pt x="1028" y="280"/>
                    <a:pt x="1028" y="372"/>
                  </a:cubicBezTo>
                  <a:cubicBezTo>
                    <a:pt x="1005" y="668"/>
                    <a:pt x="1028" y="965"/>
                    <a:pt x="1073" y="1239"/>
                  </a:cubicBezTo>
                  <a:cubicBezTo>
                    <a:pt x="1073" y="1262"/>
                    <a:pt x="1073" y="1307"/>
                    <a:pt x="1073" y="1353"/>
                  </a:cubicBezTo>
                  <a:cubicBezTo>
                    <a:pt x="1005" y="1376"/>
                    <a:pt x="914" y="1376"/>
                    <a:pt x="822" y="1399"/>
                  </a:cubicBezTo>
                  <a:cubicBezTo>
                    <a:pt x="754" y="1422"/>
                    <a:pt x="503" y="1513"/>
                    <a:pt x="229" y="1604"/>
                  </a:cubicBezTo>
                  <a:cubicBezTo>
                    <a:pt x="138" y="1627"/>
                    <a:pt x="1" y="1741"/>
                    <a:pt x="69" y="1832"/>
                  </a:cubicBezTo>
                  <a:cubicBezTo>
                    <a:pt x="92" y="1878"/>
                    <a:pt x="160" y="1878"/>
                    <a:pt x="229" y="1878"/>
                  </a:cubicBezTo>
                  <a:cubicBezTo>
                    <a:pt x="548" y="1878"/>
                    <a:pt x="868" y="1855"/>
                    <a:pt x="1188" y="1810"/>
                  </a:cubicBezTo>
                  <a:cubicBezTo>
                    <a:pt x="1279" y="2084"/>
                    <a:pt x="1416" y="2403"/>
                    <a:pt x="1576" y="2700"/>
                  </a:cubicBezTo>
                  <a:cubicBezTo>
                    <a:pt x="1621" y="2745"/>
                    <a:pt x="1644" y="2814"/>
                    <a:pt x="1713" y="2837"/>
                  </a:cubicBezTo>
                  <a:cubicBezTo>
                    <a:pt x="1720" y="2838"/>
                    <a:pt x="1728" y="2839"/>
                    <a:pt x="1735" y="2839"/>
                  </a:cubicBezTo>
                  <a:cubicBezTo>
                    <a:pt x="1857" y="2839"/>
                    <a:pt x="1918" y="2669"/>
                    <a:pt x="1918" y="2540"/>
                  </a:cubicBezTo>
                  <a:cubicBezTo>
                    <a:pt x="1941" y="2243"/>
                    <a:pt x="1918" y="1969"/>
                    <a:pt x="1872" y="1673"/>
                  </a:cubicBezTo>
                  <a:cubicBezTo>
                    <a:pt x="2283" y="1581"/>
                    <a:pt x="2694" y="1467"/>
                    <a:pt x="3082" y="1307"/>
                  </a:cubicBezTo>
                  <a:cubicBezTo>
                    <a:pt x="3036" y="1170"/>
                    <a:pt x="2854" y="1148"/>
                    <a:pt x="2694" y="1148"/>
                  </a:cubicBezTo>
                  <a:cubicBezTo>
                    <a:pt x="2397" y="1148"/>
                    <a:pt x="2101" y="1170"/>
                    <a:pt x="1781" y="1216"/>
                  </a:cubicBezTo>
                  <a:cubicBezTo>
                    <a:pt x="1690" y="805"/>
                    <a:pt x="1530" y="394"/>
                    <a:pt x="1324" y="6"/>
                  </a:cubicBezTo>
                  <a:cubicBezTo>
                    <a:pt x="1313" y="2"/>
                    <a:pt x="1300"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9"/>
            <p:cNvSpPr/>
            <p:nvPr/>
          </p:nvSpPr>
          <p:spPr>
            <a:xfrm>
              <a:off x="3716290" y="4291065"/>
              <a:ext cx="138001" cy="108992"/>
            </a:xfrm>
            <a:custGeom>
              <a:avLst/>
              <a:gdLst/>
              <a:ahLst/>
              <a:cxnLst/>
              <a:rect l="l" t="t" r="r" b="b"/>
              <a:pathLst>
                <a:path w="5114" h="4039" extrusionOk="0">
                  <a:moveTo>
                    <a:pt x="686" y="0"/>
                  </a:moveTo>
                  <a:lnTo>
                    <a:pt x="686" y="0"/>
                  </a:lnTo>
                  <a:cubicBezTo>
                    <a:pt x="1" y="959"/>
                    <a:pt x="115" y="2397"/>
                    <a:pt x="914" y="3241"/>
                  </a:cubicBezTo>
                  <a:cubicBezTo>
                    <a:pt x="1396" y="3764"/>
                    <a:pt x="2101" y="4039"/>
                    <a:pt x="2806" y="4039"/>
                  </a:cubicBezTo>
                  <a:cubicBezTo>
                    <a:pt x="3270" y="4039"/>
                    <a:pt x="3733" y="3920"/>
                    <a:pt x="4132" y="3675"/>
                  </a:cubicBezTo>
                  <a:cubicBezTo>
                    <a:pt x="4360" y="3538"/>
                    <a:pt x="4566" y="3356"/>
                    <a:pt x="4726" y="3150"/>
                  </a:cubicBezTo>
                  <a:cubicBezTo>
                    <a:pt x="4931" y="2876"/>
                    <a:pt x="5022" y="2580"/>
                    <a:pt x="5091" y="2260"/>
                  </a:cubicBezTo>
                  <a:cubicBezTo>
                    <a:pt x="5091" y="2214"/>
                    <a:pt x="5114" y="2169"/>
                    <a:pt x="5114" y="2123"/>
                  </a:cubicBezTo>
                  <a:lnTo>
                    <a:pt x="5114" y="2123"/>
                  </a:lnTo>
                  <a:cubicBezTo>
                    <a:pt x="5068" y="2237"/>
                    <a:pt x="4999" y="2374"/>
                    <a:pt x="4931" y="2488"/>
                  </a:cubicBezTo>
                  <a:cubicBezTo>
                    <a:pt x="4726" y="2785"/>
                    <a:pt x="4475" y="3059"/>
                    <a:pt x="4132" y="3196"/>
                  </a:cubicBezTo>
                  <a:cubicBezTo>
                    <a:pt x="3835" y="3333"/>
                    <a:pt x="3493" y="3356"/>
                    <a:pt x="3151" y="3356"/>
                  </a:cubicBezTo>
                  <a:cubicBezTo>
                    <a:pt x="2557" y="3333"/>
                    <a:pt x="1964" y="3219"/>
                    <a:pt x="1439" y="2922"/>
                  </a:cubicBezTo>
                  <a:cubicBezTo>
                    <a:pt x="914" y="2625"/>
                    <a:pt x="503" y="2123"/>
                    <a:pt x="389" y="1530"/>
                  </a:cubicBezTo>
                  <a:cubicBezTo>
                    <a:pt x="297" y="982"/>
                    <a:pt x="457" y="411"/>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000"/>
        <p:cNvGrpSpPr/>
        <p:nvPr/>
      </p:nvGrpSpPr>
      <p:grpSpPr>
        <a:xfrm>
          <a:off x="0" y="0"/>
          <a:ext cx="0" cy="0"/>
          <a:chOff x="0" y="0"/>
          <a:chExt cx="0" cy="0"/>
        </a:xfrm>
      </p:grpSpPr>
      <p:sp>
        <p:nvSpPr>
          <p:cNvPr id="1001" name="Google Shape;1001;p50"/>
          <p:cNvSpPr/>
          <p:nvPr/>
        </p:nvSpPr>
        <p:spPr>
          <a:xfrm>
            <a:off x="-13048" y="2051750"/>
            <a:ext cx="9170088" cy="3115067"/>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lt1">
              <a:alpha val="402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50"/>
          <p:cNvGrpSpPr/>
          <p:nvPr/>
        </p:nvGrpSpPr>
        <p:grpSpPr>
          <a:xfrm rot="5742636">
            <a:off x="6439574" y="2643013"/>
            <a:ext cx="388057" cy="363933"/>
            <a:chOff x="3089978" y="4184399"/>
            <a:chExt cx="388071" cy="363947"/>
          </a:xfrm>
        </p:grpSpPr>
        <p:sp>
          <p:nvSpPr>
            <p:cNvPr id="1003" name="Google Shape;1003;p50"/>
            <p:cNvSpPr/>
            <p:nvPr/>
          </p:nvSpPr>
          <p:spPr>
            <a:xfrm>
              <a:off x="3089978" y="4184399"/>
              <a:ext cx="388071" cy="363947"/>
            </a:xfrm>
            <a:custGeom>
              <a:avLst/>
              <a:gdLst/>
              <a:ahLst/>
              <a:cxnLst/>
              <a:rect l="l" t="t" r="r" b="b"/>
              <a:pathLst>
                <a:path w="14381" h="13487" extrusionOk="0">
                  <a:moveTo>
                    <a:pt x="2308" y="0"/>
                  </a:moveTo>
                  <a:cubicBezTo>
                    <a:pt x="1580" y="0"/>
                    <a:pt x="863" y="267"/>
                    <a:pt x="434" y="855"/>
                  </a:cubicBezTo>
                  <a:cubicBezTo>
                    <a:pt x="92" y="1312"/>
                    <a:pt x="0" y="1905"/>
                    <a:pt x="46" y="2499"/>
                  </a:cubicBezTo>
                  <a:cubicBezTo>
                    <a:pt x="206" y="4097"/>
                    <a:pt x="1507" y="5306"/>
                    <a:pt x="2716" y="6379"/>
                  </a:cubicBezTo>
                  <a:cubicBezTo>
                    <a:pt x="4953" y="8319"/>
                    <a:pt x="7190" y="10282"/>
                    <a:pt x="9404" y="12245"/>
                  </a:cubicBezTo>
                  <a:cubicBezTo>
                    <a:pt x="9747" y="12542"/>
                    <a:pt x="10409" y="12976"/>
                    <a:pt x="11093" y="13249"/>
                  </a:cubicBezTo>
                  <a:cubicBezTo>
                    <a:pt x="11453" y="13400"/>
                    <a:pt x="11849" y="13486"/>
                    <a:pt x="12234" y="13486"/>
                  </a:cubicBezTo>
                  <a:cubicBezTo>
                    <a:pt x="12607" y="13486"/>
                    <a:pt x="12971" y="13406"/>
                    <a:pt x="13285" y="13227"/>
                  </a:cubicBezTo>
                  <a:cubicBezTo>
                    <a:pt x="13992" y="12839"/>
                    <a:pt x="14380" y="12017"/>
                    <a:pt x="14380" y="11218"/>
                  </a:cubicBezTo>
                  <a:cubicBezTo>
                    <a:pt x="14380" y="10419"/>
                    <a:pt x="14038" y="9643"/>
                    <a:pt x="13558" y="9004"/>
                  </a:cubicBezTo>
                  <a:cubicBezTo>
                    <a:pt x="13102" y="8365"/>
                    <a:pt x="12486" y="7817"/>
                    <a:pt x="11892" y="7292"/>
                  </a:cubicBezTo>
                  <a:cubicBezTo>
                    <a:pt x="9861" y="5489"/>
                    <a:pt x="7829" y="3663"/>
                    <a:pt x="5798" y="1860"/>
                  </a:cubicBezTo>
                  <a:cubicBezTo>
                    <a:pt x="5022" y="1175"/>
                    <a:pt x="4223" y="467"/>
                    <a:pt x="3241" y="148"/>
                  </a:cubicBezTo>
                  <a:cubicBezTo>
                    <a:pt x="2944" y="51"/>
                    <a:pt x="2625"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0"/>
            <p:cNvSpPr/>
            <p:nvPr/>
          </p:nvSpPr>
          <p:spPr>
            <a:xfrm>
              <a:off x="3168208" y="4252428"/>
              <a:ext cx="225460" cy="223004"/>
            </a:xfrm>
            <a:custGeom>
              <a:avLst/>
              <a:gdLst/>
              <a:ahLst/>
              <a:cxnLst/>
              <a:rect l="l" t="t" r="r" b="b"/>
              <a:pathLst>
                <a:path w="8355" h="8264" extrusionOk="0">
                  <a:moveTo>
                    <a:pt x="3629" y="1"/>
                  </a:moveTo>
                  <a:cubicBezTo>
                    <a:pt x="2465" y="1370"/>
                    <a:pt x="1255" y="2717"/>
                    <a:pt x="0" y="4018"/>
                  </a:cubicBezTo>
                  <a:cubicBezTo>
                    <a:pt x="1621" y="5433"/>
                    <a:pt x="3218" y="6848"/>
                    <a:pt x="4839" y="8263"/>
                  </a:cubicBezTo>
                  <a:cubicBezTo>
                    <a:pt x="5957" y="6848"/>
                    <a:pt x="7144" y="5501"/>
                    <a:pt x="8354" y="4200"/>
                  </a:cubicBezTo>
                  <a:cubicBezTo>
                    <a:pt x="6779" y="2808"/>
                    <a:pt x="5204" y="1393"/>
                    <a:pt x="3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0"/>
            <p:cNvSpPr/>
            <p:nvPr/>
          </p:nvSpPr>
          <p:spPr>
            <a:xfrm>
              <a:off x="3202074" y="4297385"/>
              <a:ext cx="155865" cy="132469"/>
            </a:xfrm>
            <a:custGeom>
              <a:avLst/>
              <a:gdLst/>
              <a:ahLst/>
              <a:cxnLst/>
              <a:rect l="l" t="t" r="r" b="b"/>
              <a:pathLst>
                <a:path w="5776" h="4909" extrusionOk="0">
                  <a:moveTo>
                    <a:pt x="1941" y="1"/>
                  </a:moveTo>
                  <a:cubicBezTo>
                    <a:pt x="1872" y="1"/>
                    <a:pt x="1804" y="46"/>
                    <a:pt x="1826" y="115"/>
                  </a:cubicBezTo>
                  <a:cubicBezTo>
                    <a:pt x="1826" y="183"/>
                    <a:pt x="1872" y="252"/>
                    <a:pt x="1941" y="252"/>
                  </a:cubicBezTo>
                  <a:lnTo>
                    <a:pt x="2534" y="252"/>
                  </a:lnTo>
                  <a:cubicBezTo>
                    <a:pt x="2603" y="252"/>
                    <a:pt x="2648" y="183"/>
                    <a:pt x="2648" y="115"/>
                  </a:cubicBezTo>
                  <a:cubicBezTo>
                    <a:pt x="2648" y="46"/>
                    <a:pt x="2603" y="1"/>
                    <a:pt x="2534" y="1"/>
                  </a:cubicBezTo>
                  <a:close/>
                  <a:moveTo>
                    <a:pt x="2511" y="845"/>
                  </a:moveTo>
                  <a:cubicBezTo>
                    <a:pt x="2443" y="845"/>
                    <a:pt x="2374" y="914"/>
                    <a:pt x="2374" y="982"/>
                  </a:cubicBezTo>
                  <a:cubicBezTo>
                    <a:pt x="2374" y="1051"/>
                    <a:pt x="2443" y="1096"/>
                    <a:pt x="2511" y="1096"/>
                  </a:cubicBezTo>
                  <a:lnTo>
                    <a:pt x="3150" y="1096"/>
                  </a:lnTo>
                  <a:cubicBezTo>
                    <a:pt x="3219" y="1096"/>
                    <a:pt x="3264" y="1028"/>
                    <a:pt x="3264" y="960"/>
                  </a:cubicBezTo>
                  <a:cubicBezTo>
                    <a:pt x="3264" y="891"/>
                    <a:pt x="3219" y="845"/>
                    <a:pt x="3150" y="845"/>
                  </a:cubicBezTo>
                  <a:close/>
                  <a:moveTo>
                    <a:pt x="4474" y="1576"/>
                  </a:moveTo>
                  <a:lnTo>
                    <a:pt x="3789" y="1667"/>
                  </a:lnTo>
                  <a:cubicBezTo>
                    <a:pt x="3721" y="1667"/>
                    <a:pt x="3675" y="1736"/>
                    <a:pt x="3698" y="1804"/>
                  </a:cubicBezTo>
                  <a:cubicBezTo>
                    <a:pt x="3698" y="1873"/>
                    <a:pt x="3744" y="1918"/>
                    <a:pt x="3812" y="1918"/>
                  </a:cubicBezTo>
                  <a:lnTo>
                    <a:pt x="3835" y="1918"/>
                  </a:lnTo>
                  <a:lnTo>
                    <a:pt x="4497" y="1827"/>
                  </a:lnTo>
                  <a:cubicBezTo>
                    <a:pt x="4565" y="1827"/>
                    <a:pt x="4611" y="1758"/>
                    <a:pt x="4611" y="1690"/>
                  </a:cubicBezTo>
                  <a:cubicBezTo>
                    <a:pt x="4588" y="1621"/>
                    <a:pt x="4543" y="1576"/>
                    <a:pt x="4474" y="1576"/>
                  </a:cubicBezTo>
                  <a:close/>
                  <a:moveTo>
                    <a:pt x="2100" y="1690"/>
                  </a:moveTo>
                  <a:cubicBezTo>
                    <a:pt x="1849" y="1713"/>
                    <a:pt x="1621" y="1736"/>
                    <a:pt x="1393" y="1781"/>
                  </a:cubicBezTo>
                  <a:cubicBezTo>
                    <a:pt x="1324" y="1804"/>
                    <a:pt x="1279" y="1873"/>
                    <a:pt x="1301" y="1941"/>
                  </a:cubicBezTo>
                  <a:cubicBezTo>
                    <a:pt x="1301" y="2009"/>
                    <a:pt x="1370" y="2055"/>
                    <a:pt x="1416" y="2055"/>
                  </a:cubicBezTo>
                  <a:cubicBezTo>
                    <a:pt x="1416" y="2055"/>
                    <a:pt x="1438" y="2032"/>
                    <a:pt x="1438" y="2032"/>
                  </a:cubicBezTo>
                  <a:cubicBezTo>
                    <a:pt x="1667" y="1987"/>
                    <a:pt x="1895" y="1964"/>
                    <a:pt x="2100" y="1941"/>
                  </a:cubicBezTo>
                  <a:cubicBezTo>
                    <a:pt x="2169" y="1941"/>
                    <a:pt x="2237" y="1895"/>
                    <a:pt x="2237" y="1827"/>
                  </a:cubicBezTo>
                  <a:cubicBezTo>
                    <a:pt x="2214" y="1736"/>
                    <a:pt x="2169" y="1690"/>
                    <a:pt x="2100" y="1690"/>
                  </a:cubicBezTo>
                  <a:close/>
                  <a:moveTo>
                    <a:pt x="822" y="2032"/>
                  </a:moveTo>
                  <a:lnTo>
                    <a:pt x="115" y="2055"/>
                  </a:lnTo>
                  <a:cubicBezTo>
                    <a:pt x="46" y="2055"/>
                    <a:pt x="0" y="2101"/>
                    <a:pt x="0" y="2169"/>
                  </a:cubicBezTo>
                  <a:cubicBezTo>
                    <a:pt x="0" y="2238"/>
                    <a:pt x="46" y="2306"/>
                    <a:pt x="137" y="2306"/>
                  </a:cubicBezTo>
                  <a:lnTo>
                    <a:pt x="822" y="2283"/>
                  </a:lnTo>
                  <a:lnTo>
                    <a:pt x="822" y="2032"/>
                  </a:lnTo>
                  <a:close/>
                  <a:moveTo>
                    <a:pt x="1712" y="2740"/>
                  </a:moveTo>
                  <a:cubicBezTo>
                    <a:pt x="1644" y="2740"/>
                    <a:pt x="1575" y="2808"/>
                    <a:pt x="1575" y="2877"/>
                  </a:cubicBezTo>
                  <a:cubicBezTo>
                    <a:pt x="1575" y="2945"/>
                    <a:pt x="1621" y="2991"/>
                    <a:pt x="1690" y="2991"/>
                  </a:cubicBezTo>
                  <a:lnTo>
                    <a:pt x="2511" y="3037"/>
                  </a:lnTo>
                  <a:lnTo>
                    <a:pt x="2534" y="3037"/>
                  </a:lnTo>
                  <a:cubicBezTo>
                    <a:pt x="2603" y="3037"/>
                    <a:pt x="2648" y="2991"/>
                    <a:pt x="2648" y="2922"/>
                  </a:cubicBezTo>
                  <a:cubicBezTo>
                    <a:pt x="2648" y="2854"/>
                    <a:pt x="2603" y="2786"/>
                    <a:pt x="2534" y="2786"/>
                  </a:cubicBezTo>
                  <a:lnTo>
                    <a:pt x="1712" y="2740"/>
                  </a:lnTo>
                  <a:close/>
                  <a:moveTo>
                    <a:pt x="5651" y="2711"/>
                  </a:moveTo>
                  <a:cubicBezTo>
                    <a:pt x="5640" y="2711"/>
                    <a:pt x="5628" y="2713"/>
                    <a:pt x="5615" y="2717"/>
                  </a:cubicBezTo>
                  <a:cubicBezTo>
                    <a:pt x="5364" y="2763"/>
                    <a:pt x="5136" y="2786"/>
                    <a:pt x="4885" y="2808"/>
                  </a:cubicBezTo>
                  <a:cubicBezTo>
                    <a:pt x="4817" y="2808"/>
                    <a:pt x="4771" y="2877"/>
                    <a:pt x="4771" y="2945"/>
                  </a:cubicBezTo>
                  <a:cubicBezTo>
                    <a:pt x="4771" y="3014"/>
                    <a:pt x="4817" y="3059"/>
                    <a:pt x="4885" y="3059"/>
                  </a:cubicBezTo>
                  <a:lnTo>
                    <a:pt x="4908" y="3059"/>
                  </a:lnTo>
                  <a:cubicBezTo>
                    <a:pt x="5159" y="3037"/>
                    <a:pt x="5410" y="3014"/>
                    <a:pt x="5661" y="2968"/>
                  </a:cubicBezTo>
                  <a:cubicBezTo>
                    <a:pt x="5730" y="2945"/>
                    <a:pt x="5775" y="2877"/>
                    <a:pt x="5752" y="2808"/>
                  </a:cubicBezTo>
                  <a:cubicBezTo>
                    <a:pt x="5752" y="2752"/>
                    <a:pt x="5706" y="2711"/>
                    <a:pt x="5651" y="2711"/>
                  </a:cubicBezTo>
                  <a:close/>
                  <a:moveTo>
                    <a:pt x="4086" y="3265"/>
                  </a:moveTo>
                  <a:lnTo>
                    <a:pt x="3356" y="3311"/>
                  </a:lnTo>
                  <a:cubicBezTo>
                    <a:pt x="3287" y="3311"/>
                    <a:pt x="3219" y="3379"/>
                    <a:pt x="3242" y="3447"/>
                  </a:cubicBezTo>
                  <a:cubicBezTo>
                    <a:pt x="3242" y="3516"/>
                    <a:pt x="3287" y="3562"/>
                    <a:pt x="3356" y="3562"/>
                  </a:cubicBezTo>
                  <a:lnTo>
                    <a:pt x="4109" y="3516"/>
                  </a:lnTo>
                  <a:cubicBezTo>
                    <a:pt x="4177" y="3516"/>
                    <a:pt x="4223" y="3470"/>
                    <a:pt x="4223" y="3402"/>
                  </a:cubicBezTo>
                  <a:cubicBezTo>
                    <a:pt x="4223" y="3333"/>
                    <a:pt x="4155" y="3265"/>
                    <a:pt x="4086" y="3265"/>
                  </a:cubicBezTo>
                  <a:close/>
                  <a:moveTo>
                    <a:pt x="1758" y="3904"/>
                  </a:moveTo>
                  <a:cubicBezTo>
                    <a:pt x="1690" y="3904"/>
                    <a:pt x="1621" y="3972"/>
                    <a:pt x="1621" y="4041"/>
                  </a:cubicBezTo>
                  <a:cubicBezTo>
                    <a:pt x="1621" y="4109"/>
                    <a:pt x="1667" y="4178"/>
                    <a:pt x="1735" y="4178"/>
                  </a:cubicBezTo>
                  <a:lnTo>
                    <a:pt x="2625" y="4201"/>
                  </a:lnTo>
                  <a:cubicBezTo>
                    <a:pt x="2694" y="4201"/>
                    <a:pt x="2739" y="4132"/>
                    <a:pt x="2739" y="4064"/>
                  </a:cubicBezTo>
                  <a:cubicBezTo>
                    <a:pt x="2739" y="3995"/>
                    <a:pt x="2694" y="3950"/>
                    <a:pt x="2625" y="3950"/>
                  </a:cubicBezTo>
                  <a:lnTo>
                    <a:pt x="1758" y="3904"/>
                  </a:lnTo>
                  <a:close/>
                  <a:moveTo>
                    <a:pt x="4155" y="4634"/>
                  </a:moveTo>
                  <a:lnTo>
                    <a:pt x="3287" y="4657"/>
                  </a:lnTo>
                  <a:cubicBezTo>
                    <a:pt x="3219" y="4657"/>
                    <a:pt x="3150" y="4703"/>
                    <a:pt x="3150" y="4771"/>
                  </a:cubicBezTo>
                  <a:cubicBezTo>
                    <a:pt x="3150" y="4863"/>
                    <a:pt x="3219" y="4908"/>
                    <a:pt x="3287" y="4908"/>
                  </a:cubicBezTo>
                  <a:lnTo>
                    <a:pt x="4155" y="4885"/>
                  </a:lnTo>
                  <a:cubicBezTo>
                    <a:pt x="4223" y="4885"/>
                    <a:pt x="4292" y="4817"/>
                    <a:pt x="4292" y="4749"/>
                  </a:cubicBezTo>
                  <a:cubicBezTo>
                    <a:pt x="4292" y="4680"/>
                    <a:pt x="4223" y="4634"/>
                    <a:pt x="4155" y="46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50"/>
          <p:cNvGrpSpPr/>
          <p:nvPr/>
        </p:nvGrpSpPr>
        <p:grpSpPr>
          <a:xfrm>
            <a:off x="5961462" y="3657294"/>
            <a:ext cx="186655" cy="149254"/>
            <a:chOff x="2858987" y="3108507"/>
            <a:chExt cx="186655" cy="149254"/>
          </a:xfrm>
        </p:grpSpPr>
        <p:sp>
          <p:nvSpPr>
            <p:cNvPr id="1007" name="Google Shape;1007;p50"/>
            <p:cNvSpPr/>
            <p:nvPr/>
          </p:nvSpPr>
          <p:spPr>
            <a:xfrm>
              <a:off x="2870698" y="3108507"/>
              <a:ext cx="174944" cy="127045"/>
            </a:xfrm>
            <a:custGeom>
              <a:avLst/>
              <a:gdLst/>
              <a:ahLst/>
              <a:cxnLst/>
              <a:rect l="l" t="t" r="r" b="b"/>
              <a:pathLst>
                <a:path w="6483" h="4708" extrusionOk="0">
                  <a:moveTo>
                    <a:pt x="1852" y="0"/>
                  </a:moveTo>
                  <a:cubicBezTo>
                    <a:pt x="1698" y="0"/>
                    <a:pt x="1545" y="16"/>
                    <a:pt x="1393" y="51"/>
                  </a:cubicBezTo>
                  <a:cubicBezTo>
                    <a:pt x="799" y="165"/>
                    <a:pt x="251" y="644"/>
                    <a:pt x="206" y="1238"/>
                  </a:cubicBezTo>
                  <a:cubicBezTo>
                    <a:pt x="0" y="1512"/>
                    <a:pt x="137" y="2128"/>
                    <a:pt x="434" y="2584"/>
                  </a:cubicBezTo>
                  <a:cubicBezTo>
                    <a:pt x="754" y="3041"/>
                    <a:pt x="1233" y="3360"/>
                    <a:pt x="1712" y="3634"/>
                  </a:cubicBezTo>
                  <a:cubicBezTo>
                    <a:pt x="2648" y="4205"/>
                    <a:pt x="3698" y="4684"/>
                    <a:pt x="4817" y="4707"/>
                  </a:cubicBezTo>
                  <a:cubicBezTo>
                    <a:pt x="5273" y="4707"/>
                    <a:pt x="5775" y="4616"/>
                    <a:pt x="6072" y="4296"/>
                  </a:cubicBezTo>
                  <a:cubicBezTo>
                    <a:pt x="6414" y="3931"/>
                    <a:pt x="6483" y="3383"/>
                    <a:pt x="6323" y="2904"/>
                  </a:cubicBezTo>
                  <a:cubicBezTo>
                    <a:pt x="6140" y="2447"/>
                    <a:pt x="5821" y="2059"/>
                    <a:pt x="5456" y="1740"/>
                  </a:cubicBezTo>
                  <a:cubicBezTo>
                    <a:pt x="4771" y="1124"/>
                    <a:pt x="4018" y="644"/>
                    <a:pt x="3173" y="302"/>
                  </a:cubicBezTo>
                  <a:cubicBezTo>
                    <a:pt x="2749" y="132"/>
                    <a:pt x="2299" y="0"/>
                    <a:pt x="1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0"/>
            <p:cNvSpPr/>
            <p:nvPr/>
          </p:nvSpPr>
          <p:spPr>
            <a:xfrm>
              <a:off x="2858987" y="3135114"/>
              <a:ext cx="175564" cy="122647"/>
            </a:xfrm>
            <a:custGeom>
              <a:avLst/>
              <a:gdLst/>
              <a:ahLst/>
              <a:cxnLst/>
              <a:rect l="l" t="t" r="r" b="b"/>
              <a:pathLst>
                <a:path w="6506" h="4545" extrusionOk="0">
                  <a:moveTo>
                    <a:pt x="685" y="1"/>
                  </a:moveTo>
                  <a:lnTo>
                    <a:pt x="685" y="1"/>
                  </a:lnTo>
                  <a:cubicBezTo>
                    <a:pt x="1" y="754"/>
                    <a:pt x="206" y="2009"/>
                    <a:pt x="891" y="2785"/>
                  </a:cubicBezTo>
                  <a:cubicBezTo>
                    <a:pt x="1553" y="3538"/>
                    <a:pt x="2557" y="3927"/>
                    <a:pt x="3516" y="4246"/>
                  </a:cubicBezTo>
                  <a:cubicBezTo>
                    <a:pt x="3982" y="4395"/>
                    <a:pt x="4463" y="4544"/>
                    <a:pt x="4947" y="4544"/>
                  </a:cubicBezTo>
                  <a:cubicBezTo>
                    <a:pt x="5056" y="4544"/>
                    <a:pt x="5164" y="4537"/>
                    <a:pt x="5273" y="4520"/>
                  </a:cubicBezTo>
                  <a:cubicBezTo>
                    <a:pt x="5867" y="4429"/>
                    <a:pt x="6460" y="3972"/>
                    <a:pt x="6506" y="3379"/>
                  </a:cubicBezTo>
                  <a:cubicBezTo>
                    <a:pt x="6506" y="3356"/>
                    <a:pt x="6506" y="3333"/>
                    <a:pt x="6506" y="3333"/>
                  </a:cubicBezTo>
                  <a:cubicBezTo>
                    <a:pt x="6186" y="3630"/>
                    <a:pt x="5707" y="3721"/>
                    <a:pt x="5251" y="3721"/>
                  </a:cubicBezTo>
                  <a:cubicBezTo>
                    <a:pt x="4132" y="3698"/>
                    <a:pt x="3082" y="3219"/>
                    <a:pt x="2146" y="2648"/>
                  </a:cubicBezTo>
                  <a:cubicBezTo>
                    <a:pt x="1667" y="2374"/>
                    <a:pt x="1188" y="2055"/>
                    <a:pt x="868" y="1598"/>
                  </a:cubicBezTo>
                  <a:cubicBezTo>
                    <a:pt x="571" y="1142"/>
                    <a:pt x="434" y="526"/>
                    <a:pt x="640" y="252"/>
                  </a:cubicBezTo>
                  <a:cubicBezTo>
                    <a:pt x="640" y="160"/>
                    <a:pt x="663" y="92"/>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0"/>
            <p:cNvSpPr/>
            <p:nvPr/>
          </p:nvSpPr>
          <p:spPr>
            <a:xfrm>
              <a:off x="2908261" y="3140052"/>
              <a:ext cx="104756" cy="65708"/>
            </a:xfrm>
            <a:custGeom>
              <a:avLst/>
              <a:gdLst/>
              <a:ahLst/>
              <a:cxnLst/>
              <a:rect l="l" t="t" r="r" b="b"/>
              <a:pathLst>
                <a:path w="3882" h="2435" extrusionOk="0">
                  <a:moveTo>
                    <a:pt x="1" y="0"/>
                  </a:moveTo>
                  <a:cubicBezTo>
                    <a:pt x="1119" y="799"/>
                    <a:pt x="2306" y="1552"/>
                    <a:pt x="3493" y="2306"/>
                  </a:cubicBezTo>
                  <a:cubicBezTo>
                    <a:pt x="3582" y="2377"/>
                    <a:pt x="3699" y="2434"/>
                    <a:pt x="3800" y="2434"/>
                  </a:cubicBezTo>
                  <a:cubicBezTo>
                    <a:pt x="3829" y="2434"/>
                    <a:pt x="3856" y="2430"/>
                    <a:pt x="3881" y="2420"/>
                  </a:cubicBezTo>
                  <a:cubicBezTo>
                    <a:pt x="3858" y="1940"/>
                    <a:pt x="3470" y="1575"/>
                    <a:pt x="3082" y="1301"/>
                  </a:cubicBezTo>
                  <a:cubicBezTo>
                    <a:pt x="2169" y="639"/>
                    <a:pt x="1119" y="18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0" name="Google Shape;1010;p50"/>
          <p:cNvSpPr/>
          <p:nvPr/>
        </p:nvSpPr>
        <p:spPr>
          <a:xfrm>
            <a:off x="8821275" y="2017800"/>
            <a:ext cx="205140" cy="205140"/>
          </a:xfrm>
          <a:custGeom>
            <a:avLst/>
            <a:gdLst/>
            <a:ahLst/>
            <a:cxnLst/>
            <a:rect l="l" t="t" r="r" b="b"/>
            <a:pathLst>
              <a:path w="7602" h="7602" extrusionOk="0">
                <a:moveTo>
                  <a:pt x="2648" y="1"/>
                </a:moveTo>
                <a:cubicBezTo>
                  <a:pt x="2420" y="1"/>
                  <a:pt x="2237" y="183"/>
                  <a:pt x="2237" y="434"/>
                </a:cubicBezTo>
                <a:lnTo>
                  <a:pt x="2237" y="1804"/>
                </a:lnTo>
                <a:cubicBezTo>
                  <a:pt x="2237" y="2032"/>
                  <a:pt x="2032" y="2215"/>
                  <a:pt x="1804" y="2215"/>
                </a:cubicBezTo>
                <a:lnTo>
                  <a:pt x="434" y="2215"/>
                </a:lnTo>
                <a:cubicBezTo>
                  <a:pt x="206" y="2215"/>
                  <a:pt x="0" y="2420"/>
                  <a:pt x="0" y="2648"/>
                </a:cubicBezTo>
                <a:lnTo>
                  <a:pt x="0" y="4954"/>
                </a:lnTo>
                <a:cubicBezTo>
                  <a:pt x="0" y="5182"/>
                  <a:pt x="206" y="5387"/>
                  <a:pt x="434" y="5387"/>
                </a:cubicBezTo>
                <a:lnTo>
                  <a:pt x="1804" y="5387"/>
                </a:lnTo>
                <a:cubicBezTo>
                  <a:pt x="2032" y="5387"/>
                  <a:pt x="2237" y="5570"/>
                  <a:pt x="2237" y="5798"/>
                </a:cubicBezTo>
                <a:lnTo>
                  <a:pt x="2237" y="7168"/>
                </a:lnTo>
                <a:cubicBezTo>
                  <a:pt x="2237" y="7419"/>
                  <a:pt x="2420" y="7601"/>
                  <a:pt x="2648" y="7601"/>
                </a:cubicBezTo>
                <a:lnTo>
                  <a:pt x="4976" y="7601"/>
                </a:lnTo>
                <a:cubicBezTo>
                  <a:pt x="5205" y="7601"/>
                  <a:pt x="5387" y="7419"/>
                  <a:pt x="5387" y="7168"/>
                </a:cubicBezTo>
                <a:lnTo>
                  <a:pt x="5387" y="5798"/>
                </a:lnTo>
                <a:cubicBezTo>
                  <a:pt x="5387" y="5570"/>
                  <a:pt x="5570" y="5387"/>
                  <a:pt x="5798" y="5387"/>
                </a:cubicBezTo>
                <a:lnTo>
                  <a:pt x="7190" y="5387"/>
                </a:lnTo>
                <a:cubicBezTo>
                  <a:pt x="7419" y="5387"/>
                  <a:pt x="7601" y="5182"/>
                  <a:pt x="7601" y="4954"/>
                </a:cubicBezTo>
                <a:lnTo>
                  <a:pt x="7601" y="2648"/>
                </a:lnTo>
                <a:cubicBezTo>
                  <a:pt x="7601" y="2420"/>
                  <a:pt x="7419" y="2215"/>
                  <a:pt x="7190" y="2215"/>
                </a:cubicBezTo>
                <a:lnTo>
                  <a:pt x="5798" y="2215"/>
                </a:lnTo>
                <a:cubicBezTo>
                  <a:pt x="5570" y="2215"/>
                  <a:pt x="5387" y="2032"/>
                  <a:pt x="5387" y="1804"/>
                </a:cubicBezTo>
                <a:lnTo>
                  <a:pt x="5387" y="434"/>
                </a:lnTo>
                <a:cubicBezTo>
                  <a:pt x="5387" y="183"/>
                  <a:pt x="5205" y="1"/>
                  <a:pt x="49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0"/>
          <p:cNvSpPr/>
          <p:nvPr/>
        </p:nvSpPr>
        <p:spPr>
          <a:xfrm>
            <a:off x="597062" y="364689"/>
            <a:ext cx="204519" cy="204519"/>
          </a:xfrm>
          <a:custGeom>
            <a:avLst/>
            <a:gdLst/>
            <a:ahLst/>
            <a:cxnLst/>
            <a:rect l="l" t="t" r="r" b="b"/>
            <a:pathLst>
              <a:path w="7579" h="7579" extrusionOk="0">
                <a:moveTo>
                  <a:pt x="2625" y="1"/>
                </a:moveTo>
                <a:cubicBezTo>
                  <a:pt x="2397" y="1"/>
                  <a:pt x="2214" y="183"/>
                  <a:pt x="2214" y="412"/>
                </a:cubicBezTo>
                <a:lnTo>
                  <a:pt x="2214" y="1781"/>
                </a:lnTo>
                <a:cubicBezTo>
                  <a:pt x="2214" y="2032"/>
                  <a:pt x="2032" y="2215"/>
                  <a:pt x="1804" y="2215"/>
                </a:cubicBezTo>
                <a:lnTo>
                  <a:pt x="411" y="2215"/>
                </a:lnTo>
                <a:cubicBezTo>
                  <a:pt x="183" y="2215"/>
                  <a:pt x="0" y="2397"/>
                  <a:pt x="0" y="2626"/>
                </a:cubicBezTo>
                <a:lnTo>
                  <a:pt x="0" y="4954"/>
                </a:lnTo>
                <a:cubicBezTo>
                  <a:pt x="0" y="5182"/>
                  <a:pt x="183" y="5365"/>
                  <a:pt x="411" y="5365"/>
                </a:cubicBezTo>
                <a:lnTo>
                  <a:pt x="1804" y="5365"/>
                </a:lnTo>
                <a:cubicBezTo>
                  <a:pt x="2032" y="5365"/>
                  <a:pt x="2214" y="5547"/>
                  <a:pt x="2214" y="5775"/>
                </a:cubicBezTo>
                <a:lnTo>
                  <a:pt x="2214" y="7168"/>
                </a:lnTo>
                <a:cubicBezTo>
                  <a:pt x="2214" y="7396"/>
                  <a:pt x="2397" y="7579"/>
                  <a:pt x="2625" y="7579"/>
                </a:cubicBezTo>
                <a:lnTo>
                  <a:pt x="4953" y="7579"/>
                </a:lnTo>
                <a:cubicBezTo>
                  <a:pt x="5182" y="7579"/>
                  <a:pt x="5364" y="7396"/>
                  <a:pt x="5364" y="7168"/>
                </a:cubicBezTo>
                <a:lnTo>
                  <a:pt x="5364" y="5775"/>
                </a:lnTo>
                <a:cubicBezTo>
                  <a:pt x="5364" y="5547"/>
                  <a:pt x="5570" y="5365"/>
                  <a:pt x="5798" y="5365"/>
                </a:cubicBezTo>
                <a:lnTo>
                  <a:pt x="7168" y="5365"/>
                </a:lnTo>
                <a:cubicBezTo>
                  <a:pt x="7396" y="5365"/>
                  <a:pt x="7578" y="5182"/>
                  <a:pt x="7578" y="4954"/>
                </a:cubicBezTo>
                <a:lnTo>
                  <a:pt x="7578" y="2626"/>
                </a:lnTo>
                <a:cubicBezTo>
                  <a:pt x="7578" y="2397"/>
                  <a:pt x="7396" y="2215"/>
                  <a:pt x="7168" y="2215"/>
                </a:cubicBezTo>
                <a:lnTo>
                  <a:pt x="5798" y="2215"/>
                </a:lnTo>
                <a:cubicBezTo>
                  <a:pt x="5570" y="2215"/>
                  <a:pt x="5364" y="2032"/>
                  <a:pt x="5364" y="1781"/>
                </a:cubicBezTo>
                <a:lnTo>
                  <a:pt x="5364" y="412"/>
                </a:lnTo>
                <a:cubicBezTo>
                  <a:pt x="5364" y="183"/>
                  <a:pt x="5182" y="1"/>
                  <a:pt x="4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2" name="Google Shape;1012;p50"/>
          <p:cNvGrpSpPr/>
          <p:nvPr/>
        </p:nvGrpSpPr>
        <p:grpSpPr>
          <a:xfrm flipH="1">
            <a:off x="7316051" y="3215255"/>
            <a:ext cx="436105" cy="547391"/>
            <a:chOff x="3474326" y="3626268"/>
            <a:chExt cx="436105" cy="547391"/>
          </a:xfrm>
        </p:grpSpPr>
        <p:sp>
          <p:nvSpPr>
            <p:cNvPr id="1013" name="Google Shape;1013;p50"/>
            <p:cNvSpPr/>
            <p:nvPr/>
          </p:nvSpPr>
          <p:spPr>
            <a:xfrm>
              <a:off x="3474326" y="3626268"/>
              <a:ext cx="436105" cy="547391"/>
            </a:xfrm>
            <a:custGeom>
              <a:avLst/>
              <a:gdLst/>
              <a:ahLst/>
              <a:cxnLst/>
              <a:rect l="l" t="t" r="r" b="b"/>
              <a:pathLst>
                <a:path w="16161" h="20285" extrusionOk="0">
                  <a:moveTo>
                    <a:pt x="15014" y="0"/>
                  </a:moveTo>
                  <a:cubicBezTo>
                    <a:pt x="14698" y="0"/>
                    <a:pt x="14368" y="114"/>
                    <a:pt x="14106" y="288"/>
                  </a:cubicBezTo>
                  <a:cubicBezTo>
                    <a:pt x="13307" y="790"/>
                    <a:pt x="12897" y="1703"/>
                    <a:pt x="12508" y="2548"/>
                  </a:cubicBezTo>
                  <a:cubicBezTo>
                    <a:pt x="12394" y="2822"/>
                    <a:pt x="12257" y="3118"/>
                    <a:pt x="12029" y="3301"/>
                  </a:cubicBezTo>
                  <a:cubicBezTo>
                    <a:pt x="11755" y="3506"/>
                    <a:pt x="11390" y="3552"/>
                    <a:pt x="11070" y="3666"/>
                  </a:cubicBezTo>
                  <a:cubicBezTo>
                    <a:pt x="10591" y="3872"/>
                    <a:pt x="10203" y="4282"/>
                    <a:pt x="10066" y="4785"/>
                  </a:cubicBezTo>
                  <a:cubicBezTo>
                    <a:pt x="9952" y="5173"/>
                    <a:pt x="9975" y="5629"/>
                    <a:pt x="9792" y="5994"/>
                  </a:cubicBezTo>
                  <a:cubicBezTo>
                    <a:pt x="9541" y="6519"/>
                    <a:pt x="8971" y="6816"/>
                    <a:pt x="8400" y="6953"/>
                  </a:cubicBezTo>
                  <a:cubicBezTo>
                    <a:pt x="7852" y="7090"/>
                    <a:pt x="7259" y="7113"/>
                    <a:pt x="6734" y="7295"/>
                  </a:cubicBezTo>
                  <a:cubicBezTo>
                    <a:pt x="5547" y="7729"/>
                    <a:pt x="4816" y="8870"/>
                    <a:pt x="4177" y="9943"/>
                  </a:cubicBezTo>
                  <a:cubicBezTo>
                    <a:pt x="3104" y="11701"/>
                    <a:pt x="2054" y="13458"/>
                    <a:pt x="982" y="15216"/>
                  </a:cubicBezTo>
                  <a:cubicBezTo>
                    <a:pt x="685" y="15718"/>
                    <a:pt x="365" y="16220"/>
                    <a:pt x="183" y="16791"/>
                  </a:cubicBezTo>
                  <a:cubicBezTo>
                    <a:pt x="23" y="17339"/>
                    <a:pt x="0" y="17978"/>
                    <a:pt x="251" y="18503"/>
                  </a:cubicBezTo>
                  <a:cubicBezTo>
                    <a:pt x="457" y="18913"/>
                    <a:pt x="776" y="19233"/>
                    <a:pt x="1141" y="19507"/>
                  </a:cubicBezTo>
                  <a:cubicBezTo>
                    <a:pt x="1621" y="19872"/>
                    <a:pt x="2146" y="20192"/>
                    <a:pt x="2739" y="20260"/>
                  </a:cubicBezTo>
                  <a:cubicBezTo>
                    <a:pt x="2852" y="20277"/>
                    <a:pt x="2964" y="20285"/>
                    <a:pt x="3076" y="20285"/>
                  </a:cubicBezTo>
                  <a:cubicBezTo>
                    <a:pt x="3732" y="20285"/>
                    <a:pt x="4361" y="20011"/>
                    <a:pt x="4908" y="19621"/>
                  </a:cubicBezTo>
                  <a:cubicBezTo>
                    <a:pt x="5524" y="19165"/>
                    <a:pt x="6003" y="18548"/>
                    <a:pt x="6483" y="17955"/>
                  </a:cubicBezTo>
                  <a:cubicBezTo>
                    <a:pt x="7738" y="16403"/>
                    <a:pt x="8993" y="14851"/>
                    <a:pt x="10249" y="13298"/>
                  </a:cubicBezTo>
                  <a:cubicBezTo>
                    <a:pt x="10774" y="12637"/>
                    <a:pt x="11299" y="11975"/>
                    <a:pt x="11550" y="11176"/>
                  </a:cubicBezTo>
                  <a:cubicBezTo>
                    <a:pt x="11824" y="10171"/>
                    <a:pt x="11641" y="9121"/>
                    <a:pt x="11436" y="8094"/>
                  </a:cubicBezTo>
                  <a:cubicBezTo>
                    <a:pt x="12303" y="7775"/>
                    <a:pt x="13056" y="7067"/>
                    <a:pt x="13444" y="6200"/>
                  </a:cubicBezTo>
                  <a:cubicBezTo>
                    <a:pt x="13695" y="5584"/>
                    <a:pt x="13787" y="4899"/>
                    <a:pt x="14106" y="4305"/>
                  </a:cubicBezTo>
                  <a:cubicBezTo>
                    <a:pt x="14403" y="3712"/>
                    <a:pt x="14928" y="3255"/>
                    <a:pt x="15362" y="2730"/>
                  </a:cubicBezTo>
                  <a:cubicBezTo>
                    <a:pt x="15795" y="2205"/>
                    <a:pt x="16161" y="1543"/>
                    <a:pt x="16046" y="881"/>
                  </a:cubicBezTo>
                  <a:cubicBezTo>
                    <a:pt x="16001" y="653"/>
                    <a:pt x="15909" y="425"/>
                    <a:pt x="15727" y="265"/>
                  </a:cubicBezTo>
                  <a:cubicBezTo>
                    <a:pt x="15530" y="79"/>
                    <a:pt x="15277" y="0"/>
                    <a:pt x="15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0"/>
            <p:cNvSpPr/>
            <p:nvPr/>
          </p:nvSpPr>
          <p:spPr>
            <a:xfrm>
              <a:off x="3495887" y="3856369"/>
              <a:ext cx="263023" cy="294352"/>
            </a:xfrm>
            <a:custGeom>
              <a:avLst/>
              <a:gdLst/>
              <a:ahLst/>
              <a:cxnLst/>
              <a:rect l="l" t="t" r="r" b="b"/>
              <a:pathLst>
                <a:path w="9747" h="10908" extrusionOk="0">
                  <a:moveTo>
                    <a:pt x="5318" y="1"/>
                  </a:moveTo>
                  <a:cubicBezTo>
                    <a:pt x="3561" y="2055"/>
                    <a:pt x="2054" y="4498"/>
                    <a:pt x="867" y="7054"/>
                  </a:cubicBezTo>
                  <a:cubicBezTo>
                    <a:pt x="411" y="8035"/>
                    <a:pt x="0" y="9245"/>
                    <a:pt x="616" y="10135"/>
                  </a:cubicBezTo>
                  <a:cubicBezTo>
                    <a:pt x="974" y="10665"/>
                    <a:pt x="1602" y="10908"/>
                    <a:pt x="2245" y="10908"/>
                  </a:cubicBezTo>
                  <a:cubicBezTo>
                    <a:pt x="2627" y="10908"/>
                    <a:pt x="3015" y="10822"/>
                    <a:pt x="3355" y="10660"/>
                  </a:cubicBezTo>
                  <a:cubicBezTo>
                    <a:pt x="4291" y="10250"/>
                    <a:pt x="4953" y="9405"/>
                    <a:pt x="5592" y="8606"/>
                  </a:cubicBezTo>
                  <a:cubicBezTo>
                    <a:pt x="6985" y="6871"/>
                    <a:pt x="8354" y="5114"/>
                    <a:pt x="9747" y="3356"/>
                  </a:cubicBezTo>
                  <a:cubicBezTo>
                    <a:pt x="8879" y="3105"/>
                    <a:pt x="7966" y="2854"/>
                    <a:pt x="7350" y="2192"/>
                  </a:cubicBezTo>
                  <a:cubicBezTo>
                    <a:pt x="6642" y="1462"/>
                    <a:pt x="6300" y="275"/>
                    <a:pt x="5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0"/>
            <p:cNvSpPr/>
            <p:nvPr/>
          </p:nvSpPr>
          <p:spPr>
            <a:xfrm>
              <a:off x="3731169" y="3626268"/>
              <a:ext cx="179261" cy="217823"/>
            </a:xfrm>
            <a:custGeom>
              <a:avLst/>
              <a:gdLst/>
              <a:ahLst/>
              <a:cxnLst/>
              <a:rect l="l" t="t" r="r" b="b"/>
              <a:pathLst>
                <a:path w="6643" h="8072" extrusionOk="0">
                  <a:moveTo>
                    <a:pt x="5496" y="0"/>
                  </a:moveTo>
                  <a:cubicBezTo>
                    <a:pt x="5180" y="0"/>
                    <a:pt x="4850" y="114"/>
                    <a:pt x="4588" y="288"/>
                  </a:cubicBezTo>
                  <a:cubicBezTo>
                    <a:pt x="3789" y="790"/>
                    <a:pt x="3379" y="1703"/>
                    <a:pt x="2990" y="2548"/>
                  </a:cubicBezTo>
                  <a:cubicBezTo>
                    <a:pt x="2876" y="2822"/>
                    <a:pt x="2739" y="3118"/>
                    <a:pt x="2511" y="3301"/>
                  </a:cubicBezTo>
                  <a:cubicBezTo>
                    <a:pt x="2237" y="3506"/>
                    <a:pt x="1872" y="3552"/>
                    <a:pt x="1552" y="3666"/>
                  </a:cubicBezTo>
                  <a:cubicBezTo>
                    <a:pt x="1073" y="3872"/>
                    <a:pt x="685" y="4282"/>
                    <a:pt x="548" y="4785"/>
                  </a:cubicBezTo>
                  <a:cubicBezTo>
                    <a:pt x="434" y="5173"/>
                    <a:pt x="457" y="5629"/>
                    <a:pt x="274" y="6017"/>
                  </a:cubicBezTo>
                  <a:cubicBezTo>
                    <a:pt x="206" y="6131"/>
                    <a:pt x="114" y="6268"/>
                    <a:pt x="0" y="6360"/>
                  </a:cubicBezTo>
                  <a:cubicBezTo>
                    <a:pt x="388" y="7113"/>
                    <a:pt x="1050" y="7706"/>
                    <a:pt x="1826" y="8003"/>
                  </a:cubicBezTo>
                  <a:cubicBezTo>
                    <a:pt x="1895" y="8026"/>
                    <a:pt x="1941" y="8049"/>
                    <a:pt x="1986" y="8071"/>
                  </a:cubicBezTo>
                  <a:cubicBezTo>
                    <a:pt x="2831" y="7729"/>
                    <a:pt x="3561" y="7044"/>
                    <a:pt x="3926" y="6200"/>
                  </a:cubicBezTo>
                  <a:cubicBezTo>
                    <a:pt x="4177" y="5584"/>
                    <a:pt x="4269" y="4899"/>
                    <a:pt x="4588" y="4305"/>
                  </a:cubicBezTo>
                  <a:cubicBezTo>
                    <a:pt x="4885" y="3712"/>
                    <a:pt x="5410" y="3255"/>
                    <a:pt x="5844" y="2730"/>
                  </a:cubicBezTo>
                  <a:cubicBezTo>
                    <a:pt x="6277" y="2205"/>
                    <a:pt x="6643" y="1543"/>
                    <a:pt x="6528" y="881"/>
                  </a:cubicBezTo>
                  <a:cubicBezTo>
                    <a:pt x="6483" y="653"/>
                    <a:pt x="6391" y="425"/>
                    <a:pt x="6209" y="265"/>
                  </a:cubicBezTo>
                  <a:cubicBezTo>
                    <a:pt x="6012" y="79"/>
                    <a:pt x="5759" y="0"/>
                    <a:pt x="5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 name="Google Shape;1016;p50"/>
          <p:cNvGrpSpPr/>
          <p:nvPr/>
        </p:nvGrpSpPr>
        <p:grpSpPr>
          <a:xfrm>
            <a:off x="3716290" y="4256524"/>
            <a:ext cx="150927" cy="143533"/>
            <a:chOff x="3716290" y="4256524"/>
            <a:chExt cx="150927" cy="143533"/>
          </a:xfrm>
        </p:grpSpPr>
        <p:sp>
          <p:nvSpPr>
            <p:cNvPr id="1017" name="Google Shape;1017;p50"/>
            <p:cNvSpPr/>
            <p:nvPr/>
          </p:nvSpPr>
          <p:spPr>
            <a:xfrm>
              <a:off x="3723063" y="4256524"/>
              <a:ext cx="144154" cy="125102"/>
            </a:xfrm>
            <a:custGeom>
              <a:avLst/>
              <a:gdLst/>
              <a:ahLst/>
              <a:cxnLst/>
              <a:rect l="l" t="t" r="r" b="b"/>
              <a:pathLst>
                <a:path w="5342" h="4636" extrusionOk="0">
                  <a:moveTo>
                    <a:pt x="2617" y="1"/>
                  </a:moveTo>
                  <a:cubicBezTo>
                    <a:pt x="1907" y="1"/>
                    <a:pt x="1193" y="283"/>
                    <a:pt x="731" y="824"/>
                  </a:cubicBezTo>
                  <a:cubicBezTo>
                    <a:pt x="412" y="1189"/>
                    <a:pt x="1" y="2011"/>
                    <a:pt x="138" y="2810"/>
                  </a:cubicBezTo>
                  <a:cubicBezTo>
                    <a:pt x="252" y="3403"/>
                    <a:pt x="663" y="3905"/>
                    <a:pt x="1188" y="4202"/>
                  </a:cubicBezTo>
                  <a:cubicBezTo>
                    <a:pt x="1713" y="4499"/>
                    <a:pt x="2306" y="4613"/>
                    <a:pt x="2900" y="4636"/>
                  </a:cubicBezTo>
                  <a:cubicBezTo>
                    <a:pt x="3242" y="4636"/>
                    <a:pt x="3584" y="4613"/>
                    <a:pt x="3881" y="4476"/>
                  </a:cubicBezTo>
                  <a:cubicBezTo>
                    <a:pt x="4201" y="4339"/>
                    <a:pt x="4475" y="4065"/>
                    <a:pt x="4680" y="3768"/>
                  </a:cubicBezTo>
                  <a:cubicBezTo>
                    <a:pt x="5342" y="2741"/>
                    <a:pt x="5068" y="1212"/>
                    <a:pt x="4064" y="459"/>
                  </a:cubicBezTo>
                  <a:cubicBezTo>
                    <a:pt x="3650" y="151"/>
                    <a:pt x="3135" y="1"/>
                    <a:pt x="2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0"/>
            <p:cNvSpPr/>
            <p:nvPr/>
          </p:nvSpPr>
          <p:spPr>
            <a:xfrm>
              <a:off x="3752018" y="4279812"/>
              <a:ext cx="83195" cy="76610"/>
            </a:xfrm>
            <a:custGeom>
              <a:avLst/>
              <a:gdLst/>
              <a:ahLst/>
              <a:cxnLst/>
              <a:rect l="l" t="t" r="r" b="b"/>
              <a:pathLst>
                <a:path w="3083" h="2839" extrusionOk="0">
                  <a:moveTo>
                    <a:pt x="1286" y="1"/>
                  </a:moveTo>
                  <a:cubicBezTo>
                    <a:pt x="1219" y="1"/>
                    <a:pt x="1134" y="45"/>
                    <a:pt x="1096" y="121"/>
                  </a:cubicBezTo>
                  <a:cubicBezTo>
                    <a:pt x="1051" y="189"/>
                    <a:pt x="1028" y="280"/>
                    <a:pt x="1028" y="372"/>
                  </a:cubicBezTo>
                  <a:cubicBezTo>
                    <a:pt x="1005" y="668"/>
                    <a:pt x="1028" y="965"/>
                    <a:pt x="1073" y="1239"/>
                  </a:cubicBezTo>
                  <a:cubicBezTo>
                    <a:pt x="1073" y="1262"/>
                    <a:pt x="1073" y="1307"/>
                    <a:pt x="1073" y="1353"/>
                  </a:cubicBezTo>
                  <a:cubicBezTo>
                    <a:pt x="1005" y="1376"/>
                    <a:pt x="914" y="1376"/>
                    <a:pt x="822" y="1399"/>
                  </a:cubicBezTo>
                  <a:cubicBezTo>
                    <a:pt x="754" y="1422"/>
                    <a:pt x="503" y="1513"/>
                    <a:pt x="229" y="1604"/>
                  </a:cubicBezTo>
                  <a:cubicBezTo>
                    <a:pt x="138" y="1627"/>
                    <a:pt x="1" y="1741"/>
                    <a:pt x="69" y="1832"/>
                  </a:cubicBezTo>
                  <a:cubicBezTo>
                    <a:pt x="92" y="1878"/>
                    <a:pt x="160" y="1878"/>
                    <a:pt x="229" y="1878"/>
                  </a:cubicBezTo>
                  <a:cubicBezTo>
                    <a:pt x="548" y="1878"/>
                    <a:pt x="868" y="1855"/>
                    <a:pt x="1188" y="1810"/>
                  </a:cubicBezTo>
                  <a:cubicBezTo>
                    <a:pt x="1279" y="2084"/>
                    <a:pt x="1416" y="2403"/>
                    <a:pt x="1576" y="2700"/>
                  </a:cubicBezTo>
                  <a:cubicBezTo>
                    <a:pt x="1621" y="2745"/>
                    <a:pt x="1644" y="2814"/>
                    <a:pt x="1713" y="2837"/>
                  </a:cubicBezTo>
                  <a:cubicBezTo>
                    <a:pt x="1720" y="2838"/>
                    <a:pt x="1728" y="2839"/>
                    <a:pt x="1735" y="2839"/>
                  </a:cubicBezTo>
                  <a:cubicBezTo>
                    <a:pt x="1857" y="2839"/>
                    <a:pt x="1918" y="2669"/>
                    <a:pt x="1918" y="2540"/>
                  </a:cubicBezTo>
                  <a:cubicBezTo>
                    <a:pt x="1941" y="2243"/>
                    <a:pt x="1918" y="1969"/>
                    <a:pt x="1872" y="1673"/>
                  </a:cubicBezTo>
                  <a:cubicBezTo>
                    <a:pt x="2283" y="1581"/>
                    <a:pt x="2694" y="1467"/>
                    <a:pt x="3082" y="1307"/>
                  </a:cubicBezTo>
                  <a:cubicBezTo>
                    <a:pt x="3036" y="1170"/>
                    <a:pt x="2854" y="1148"/>
                    <a:pt x="2694" y="1148"/>
                  </a:cubicBezTo>
                  <a:cubicBezTo>
                    <a:pt x="2397" y="1148"/>
                    <a:pt x="2101" y="1170"/>
                    <a:pt x="1781" y="1216"/>
                  </a:cubicBezTo>
                  <a:cubicBezTo>
                    <a:pt x="1690" y="805"/>
                    <a:pt x="1530" y="394"/>
                    <a:pt x="1324" y="6"/>
                  </a:cubicBezTo>
                  <a:cubicBezTo>
                    <a:pt x="1313" y="2"/>
                    <a:pt x="1300"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0"/>
            <p:cNvSpPr/>
            <p:nvPr/>
          </p:nvSpPr>
          <p:spPr>
            <a:xfrm>
              <a:off x="3716290" y="4291065"/>
              <a:ext cx="138001" cy="108992"/>
            </a:xfrm>
            <a:custGeom>
              <a:avLst/>
              <a:gdLst/>
              <a:ahLst/>
              <a:cxnLst/>
              <a:rect l="l" t="t" r="r" b="b"/>
              <a:pathLst>
                <a:path w="5114" h="4039" extrusionOk="0">
                  <a:moveTo>
                    <a:pt x="686" y="0"/>
                  </a:moveTo>
                  <a:lnTo>
                    <a:pt x="686" y="0"/>
                  </a:lnTo>
                  <a:cubicBezTo>
                    <a:pt x="1" y="959"/>
                    <a:pt x="115" y="2397"/>
                    <a:pt x="914" y="3241"/>
                  </a:cubicBezTo>
                  <a:cubicBezTo>
                    <a:pt x="1396" y="3764"/>
                    <a:pt x="2101" y="4039"/>
                    <a:pt x="2806" y="4039"/>
                  </a:cubicBezTo>
                  <a:cubicBezTo>
                    <a:pt x="3270" y="4039"/>
                    <a:pt x="3733" y="3920"/>
                    <a:pt x="4132" y="3675"/>
                  </a:cubicBezTo>
                  <a:cubicBezTo>
                    <a:pt x="4360" y="3538"/>
                    <a:pt x="4566" y="3356"/>
                    <a:pt x="4726" y="3150"/>
                  </a:cubicBezTo>
                  <a:cubicBezTo>
                    <a:pt x="4931" y="2876"/>
                    <a:pt x="5022" y="2580"/>
                    <a:pt x="5091" y="2260"/>
                  </a:cubicBezTo>
                  <a:cubicBezTo>
                    <a:pt x="5091" y="2214"/>
                    <a:pt x="5114" y="2169"/>
                    <a:pt x="5114" y="2123"/>
                  </a:cubicBezTo>
                  <a:lnTo>
                    <a:pt x="5114" y="2123"/>
                  </a:lnTo>
                  <a:cubicBezTo>
                    <a:pt x="5068" y="2237"/>
                    <a:pt x="4999" y="2374"/>
                    <a:pt x="4931" y="2488"/>
                  </a:cubicBezTo>
                  <a:cubicBezTo>
                    <a:pt x="4726" y="2785"/>
                    <a:pt x="4475" y="3059"/>
                    <a:pt x="4132" y="3196"/>
                  </a:cubicBezTo>
                  <a:cubicBezTo>
                    <a:pt x="3835" y="3333"/>
                    <a:pt x="3493" y="3356"/>
                    <a:pt x="3151" y="3356"/>
                  </a:cubicBezTo>
                  <a:cubicBezTo>
                    <a:pt x="2557" y="3333"/>
                    <a:pt x="1964" y="3219"/>
                    <a:pt x="1439" y="2922"/>
                  </a:cubicBezTo>
                  <a:cubicBezTo>
                    <a:pt x="914" y="2625"/>
                    <a:pt x="503" y="2123"/>
                    <a:pt x="389" y="1530"/>
                  </a:cubicBezTo>
                  <a:cubicBezTo>
                    <a:pt x="297" y="982"/>
                    <a:pt x="457" y="411"/>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50"/>
          <p:cNvGrpSpPr/>
          <p:nvPr/>
        </p:nvGrpSpPr>
        <p:grpSpPr>
          <a:xfrm>
            <a:off x="8154826" y="3096390"/>
            <a:ext cx="1299652" cy="2651951"/>
            <a:chOff x="8154826" y="3096390"/>
            <a:chExt cx="1299652" cy="2651951"/>
          </a:xfrm>
        </p:grpSpPr>
        <p:sp>
          <p:nvSpPr>
            <p:cNvPr id="1021" name="Google Shape;1021;p50"/>
            <p:cNvSpPr/>
            <p:nvPr/>
          </p:nvSpPr>
          <p:spPr>
            <a:xfrm>
              <a:off x="8761530" y="3096390"/>
              <a:ext cx="692948" cy="785102"/>
            </a:xfrm>
            <a:custGeom>
              <a:avLst/>
              <a:gdLst/>
              <a:ahLst/>
              <a:cxnLst/>
              <a:rect l="l" t="t" r="r" b="b"/>
              <a:pathLst>
                <a:path w="25679" h="29094" extrusionOk="0">
                  <a:moveTo>
                    <a:pt x="15362" y="0"/>
                  </a:moveTo>
                  <a:cubicBezTo>
                    <a:pt x="14997" y="0"/>
                    <a:pt x="14631" y="16"/>
                    <a:pt x="14266" y="43"/>
                  </a:cubicBezTo>
                  <a:cubicBezTo>
                    <a:pt x="13581" y="112"/>
                    <a:pt x="12897" y="203"/>
                    <a:pt x="12280" y="500"/>
                  </a:cubicBezTo>
                  <a:cubicBezTo>
                    <a:pt x="11504" y="888"/>
                    <a:pt x="10911" y="1550"/>
                    <a:pt x="10409" y="2234"/>
                  </a:cubicBezTo>
                  <a:cubicBezTo>
                    <a:pt x="8080" y="5498"/>
                    <a:pt x="7533" y="9653"/>
                    <a:pt x="6254" y="13464"/>
                  </a:cubicBezTo>
                  <a:cubicBezTo>
                    <a:pt x="6232" y="13533"/>
                    <a:pt x="6186" y="13624"/>
                    <a:pt x="6140" y="13693"/>
                  </a:cubicBezTo>
                  <a:cubicBezTo>
                    <a:pt x="6088" y="13737"/>
                    <a:pt x="6021" y="13758"/>
                    <a:pt x="5951" y="13758"/>
                  </a:cubicBezTo>
                  <a:cubicBezTo>
                    <a:pt x="5806" y="13758"/>
                    <a:pt x="5647" y="13671"/>
                    <a:pt x="5570" y="13533"/>
                  </a:cubicBezTo>
                  <a:cubicBezTo>
                    <a:pt x="5456" y="13350"/>
                    <a:pt x="5478" y="13099"/>
                    <a:pt x="5501" y="12871"/>
                  </a:cubicBezTo>
                  <a:cubicBezTo>
                    <a:pt x="5752" y="10383"/>
                    <a:pt x="6277" y="7941"/>
                    <a:pt x="7053" y="5544"/>
                  </a:cubicBezTo>
                  <a:cubicBezTo>
                    <a:pt x="7259" y="4928"/>
                    <a:pt x="7464" y="4289"/>
                    <a:pt x="7487" y="3627"/>
                  </a:cubicBezTo>
                  <a:cubicBezTo>
                    <a:pt x="7510" y="2965"/>
                    <a:pt x="7282" y="2257"/>
                    <a:pt x="6734" y="1869"/>
                  </a:cubicBezTo>
                  <a:cubicBezTo>
                    <a:pt x="6438" y="1663"/>
                    <a:pt x="6097" y="1577"/>
                    <a:pt x="5742" y="1577"/>
                  </a:cubicBezTo>
                  <a:cubicBezTo>
                    <a:pt x="5195" y="1577"/>
                    <a:pt x="4617" y="1784"/>
                    <a:pt x="4132" y="2075"/>
                  </a:cubicBezTo>
                  <a:cubicBezTo>
                    <a:pt x="3196" y="2622"/>
                    <a:pt x="2443" y="3467"/>
                    <a:pt x="1872" y="4403"/>
                  </a:cubicBezTo>
                  <a:cubicBezTo>
                    <a:pt x="0" y="7461"/>
                    <a:pt x="137" y="11296"/>
                    <a:pt x="662" y="14834"/>
                  </a:cubicBezTo>
                  <a:cubicBezTo>
                    <a:pt x="1233" y="18509"/>
                    <a:pt x="2169" y="22138"/>
                    <a:pt x="3470" y="25608"/>
                  </a:cubicBezTo>
                  <a:cubicBezTo>
                    <a:pt x="3903" y="26772"/>
                    <a:pt x="4588" y="28164"/>
                    <a:pt x="5958" y="28735"/>
                  </a:cubicBezTo>
                  <a:cubicBezTo>
                    <a:pt x="6548" y="28997"/>
                    <a:pt x="7176" y="29093"/>
                    <a:pt x="7811" y="29093"/>
                  </a:cubicBezTo>
                  <a:cubicBezTo>
                    <a:pt x="8281" y="29093"/>
                    <a:pt x="8756" y="29041"/>
                    <a:pt x="9222" y="28963"/>
                  </a:cubicBezTo>
                  <a:cubicBezTo>
                    <a:pt x="13673" y="28255"/>
                    <a:pt x="17485" y="25379"/>
                    <a:pt x="20657" y="22161"/>
                  </a:cubicBezTo>
                  <a:cubicBezTo>
                    <a:pt x="22050" y="20746"/>
                    <a:pt x="23351" y="19216"/>
                    <a:pt x="24264" y="17459"/>
                  </a:cubicBezTo>
                  <a:cubicBezTo>
                    <a:pt x="25177" y="15701"/>
                    <a:pt x="25679" y="13670"/>
                    <a:pt x="25382" y="11730"/>
                  </a:cubicBezTo>
                  <a:cubicBezTo>
                    <a:pt x="25291" y="11182"/>
                    <a:pt x="25108" y="10611"/>
                    <a:pt x="24652" y="10337"/>
                  </a:cubicBezTo>
                  <a:cubicBezTo>
                    <a:pt x="24472" y="10236"/>
                    <a:pt x="24273" y="10190"/>
                    <a:pt x="24071" y="10190"/>
                  </a:cubicBezTo>
                  <a:cubicBezTo>
                    <a:pt x="23686" y="10190"/>
                    <a:pt x="23293" y="10356"/>
                    <a:pt x="23008" y="10611"/>
                  </a:cubicBezTo>
                  <a:cubicBezTo>
                    <a:pt x="22552" y="10999"/>
                    <a:pt x="22278" y="11524"/>
                    <a:pt x="22004" y="12049"/>
                  </a:cubicBezTo>
                  <a:cubicBezTo>
                    <a:pt x="20885" y="14241"/>
                    <a:pt x="19516" y="16295"/>
                    <a:pt x="17918" y="18166"/>
                  </a:cubicBezTo>
                  <a:cubicBezTo>
                    <a:pt x="19288" y="15222"/>
                    <a:pt x="20657" y="12255"/>
                    <a:pt x="21639" y="9173"/>
                  </a:cubicBezTo>
                  <a:cubicBezTo>
                    <a:pt x="22232" y="7347"/>
                    <a:pt x="22643" y="5316"/>
                    <a:pt x="21913" y="3558"/>
                  </a:cubicBezTo>
                  <a:cubicBezTo>
                    <a:pt x="21342" y="2166"/>
                    <a:pt x="20087" y="1116"/>
                    <a:pt x="18694" y="568"/>
                  </a:cubicBezTo>
                  <a:cubicBezTo>
                    <a:pt x="17639" y="153"/>
                    <a:pt x="16505" y="0"/>
                    <a:pt x="15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0"/>
            <p:cNvSpPr/>
            <p:nvPr/>
          </p:nvSpPr>
          <p:spPr>
            <a:xfrm>
              <a:off x="8154826" y="3623515"/>
              <a:ext cx="1186935" cy="2124826"/>
            </a:xfrm>
            <a:custGeom>
              <a:avLst/>
              <a:gdLst/>
              <a:ahLst/>
              <a:cxnLst/>
              <a:rect l="l" t="t" r="r" b="b"/>
              <a:pathLst>
                <a:path w="43985" h="78741" extrusionOk="0">
                  <a:moveTo>
                    <a:pt x="15204" y="1"/>
                  </a:moveTo>
                  <a:cubicBezTo>
                    <a:pt x="14564" y="1"/>
                    <a:pt x="13931" y="314"/>
                    <a:pt x="13467" y="755"/>
                  </a:cubicBezTo>
                  <a:cubicBezTo>
                    <a:pt x="12303" y="1805"/>
                    <a:pt x="11938" y="3517"/>
                    <a:pt x="12098" y="5092"/>
                  </a:cubicBezTo>
                  <a:cubicBezTo>
                    <a:pt x="12280" y="6644"/>
                    <a:pt x="12874" y="8105"/>
                    <a:pt x="13376" y="9611"/>
                  </a:cubicBezTo>
                  <a:cubicBezTo>
                    <a:pt x="15727" y="16824"/>
                    <a:pt x="15248" y="24653"/>
                    <a:pt x="13833" y="32140"/>
                  </a:cubicBezTo>
                  <a:cubicBezTo>
                    <a:pt x="12098" y="36226"/>
                    <a:pt x="10957" y="40585"/>
                    <a:pt x="10432" y="44991"/>
                  </a:cubicBezTo>
                  <a:cubicBezTo>
                    <a:pt x="9929" y="41224"/>
                    <a:pt x="8811" y="37435"/>
                    <a:pt x="8583" y="33601"/>
                  </a:cubicBezTo>
                  <a:cubicBezTo>
                    <a:pt x="8332" y="29538"/>
                    <a:pt x="9062" y="25407"/>
                    <a:pt x="8103" y="21458"/>
                  </a:cubicBezTo>
                  <a:cubicBezTo>
                    <a:pt x="7838" y="20331"/>
                    <a:pt x="7124" y="19034"/>
                    <a:pt x="6003" y="19034"/>
                  </a:cubicBezTo>
                  <a:cubicBezTo>
                    <a:pt x="5966" y="19034"/>
                    <a:pt x="5928" y="19035"/>
                    <a:pt x="5889" y="19038"/>
                  </a:cubicBezTo>
                  <a:cubicBezTo>
                    <a:pt x="5364" y="19084"/>
                    <a:pt x="4908" y="19426"/>
                    <a:pt x="4565" y="19814"/>
                  </a:cubicBezTo>
                  <a:cubicBezTo>
                    <a:pt x="3516" y="21001"/>
                    <a:pt x="3264" y="22645"/>
                    <a:pt x="3173" y="24197"/>
                  </a:cubicBezTo>
                  <a:cubicBezTo>
                    <a:pt x="2945" y="28465"/>
                    <a:pt x="3607" y="32756"/>
                    <a:pt x="5136" y="36751"/>
                  </a:cubicBezTo>
                  <a:cubicBezTo>
                    <a:pt x="6711" y="40836"/>
                    <a:pt x="9199" y="44671"/>
                    <a:pt x="10135" y="48871"/>
                  </a:cubicBezTo>
                  <a:cubicBezTo>
                    <a:pt x="9929" y="55947"/>
                    <a:pt x="11482" y="63182"/>
                    <a:pt x="14905" y="69254"/>
                  </a:cubicBezTo>
                  <a:cubicBezTo>
                    <a:pt x="11938" y="66560"/>
                    <a:pt x="9678" y="63228"/>
                    <a:pt x="8240" y="59553"/>
                  </a:cubicBezTo>
                  <a:cubicBezTo>
                    <a:pt x="6985" y="56358"/>
                    <a:pt x="6346" y="52934"/>
                    <a:pt x="4976" y="49784"/>
                  </a:cubicBezTo>
                  <a:cubicBezTo>
                    <a:pt x="4680" y="49168"/>
                    <a:pt x="4337" y="48506"/>
                    <a:pt x="3698" y="48232"/>
                  </a:cubicBezTo>
                  <a:cubicBezTo>
                    <a:pt x="3521" y="48163"/>
                    <a:pt x="3337" y="48132"/>
                    <a:pt x="3153" y="48132"/>
                  </a:cubicBezTo>
                  <a:cubicBezTo>
                    <a:pt x="2600" y="48132"/>
                    <a:pt x="2043" y="48414"/>
                    <a:pt x="1667" y="48825"/>
                  </a:cubicBezTo>
                  <a:cubicBezTo>
                    <a:pt x="1164" y="49396"/>
                    <a:pt x="936" y="50149"/>
                    <a:pt x="799" y="50880"/>
                  </a:cubicBezTo>
                  <a:cubicBezTo>
                    <a:pt x="0" y="55148"/>
                    <a:pt x="1781" y="59599"/>
                    <a:pt x="4702" y="62794"/>
                  </a:cubicBezTo>
                  <a:cubicBezTo>
                    <a:pt x="7510" y="65899"/>
                    <a:pt x="11253" y="67998"/>
                    <a:pt x="15111" y="69619"/>
                  </a:cubicBezTo>
                  <a:cubicBezTo>
                    <a:pt x="17051" y="72952"/>
                    <a:pt x="19539" y="75919"/>
                    <a:pt x="22620" y="78293"/>
                  </a:cubicBezTo>
                  <a:cubicBezTo>
                    <a:pt x="22926" y="78526"/>
                    <a:pt x="23344" y="78740"/>
                    <a:pt x="23701" y="78740"/>
                  </a:cubicBezTo>
                  <a:cubicBezTo>
                    <a:pt x="23903" y="78740"/>
                    <a:pt x="24086" y="78671"/>
                    <a:pt x="24218" y="78498"/>
                  </a:cubicBezTo>
                  <a:cubicBezTo>
                    <a:pt x="19288" y="74960"/>
                    <a:pt x="15818" y="69665"/>
                    <a:pt x="13673" y="63981"/>
                  </a:cubicBezTo>
                  <a:cubicBezTo>
                    <a:pt x="13330" y="63045"/>
                    <a:pt x="13011" y="62087"/>
                    <a:pt x="12737" y="61128"/>
                  </a:cubicBezTo>
                  <a:cubicBezTo>
                    <a:pt x="12303" y="55148"/>
                    <a:pt x="13764" y="49122"/>
                    <a:pt x="17416" y="44534"/>
                  </a:cubicBezTo>
                  <a:cubicBezTo>
                    <a:pt x="19813" y="41476"/>
                    <a:pt x="23077" y="39170"/>
                    <a:pt x="25451" y="36089"/>
                  </a:cubicBezTo>
                  <a:cubicBezTo>
                    <a:pt x="26090" y="35244"/>
                    <a:pt x="26683" y="34103"/>
                    <a:pt x="26135" y="33190"/>
                  </a:cubicBezTo>
                  <a:cubicBezTo>
                    <a:pt x="25784" y="32575"/>
                    <a:pt x="25085" y="32364"/>
                    <a:pt x="24346" y="32364"/>
                  </a:cubicBezTo>
                  <a:cubicBezTo>
                    <a:pt x="23933" y="32364"/>
                    <a:pt x="23507" y="32430"/>
                    <a:pt x="23122" y="32528"/>
                  </a:cubicBezTo>
                  <a:cubicBezTo>
                    <a:pt x="19105" y="33624"/>
                    <a:pt x="15978" y="36910"/>
                    <a:pt x="13969" y="40563"/>
                  </a:cubicBezTo>
                  <a:cubicBezTo>
                    <a:pt x="12372" y="43507"/>
                    <a:pt x="11390" y="46771"/>
                    <a:pt x="11048" y="50081"/>
                  </a:cubicBezTo>
                  <a:cubicBezTo>
                    <a:pt x="10934" y="43986"/>
                    <a:pt x="12098" y="37846"/>
                    <a:pt x="14494" y="32231"/>
                  </a:cubicBezTo>
                  <a:cubicBezTo>
                    <a:pt x="17895" y="28077"/>
                    <a:pt x="22529" y="24904"/>
                    <a:pt x="27665" y="23147"/>
                  </a:cubicBezTo>
                  <a:cubicBezTo>
                    <a:pt x="32595" y="21481"/>
                    <a:pt x="38096" y="21047"/>
                    <a:pt x="42319" y="18011"/>
                  </a:cubicBezTo>
                  <a:cubicBezTo>
                    <a:pt x="42844" y="17623"/>
                    <a:pt x="43368" y="17189"/>
                    <a:pt x="43665" y="16596"/>
                  </a:cubicBezTo>
                  <a:cubicBezTo>
                    <a:pt x="43962" y="16003"/>
                    <a:pt x="43985" y="15226"/>
                    <a:pt x="43551" y="14724"/>
                  </a:cubicBezTo>
                  <a:cubicBezTo>
                    <a:pt x="43277" y="14428"/>
                    <a:pt x="42889" y="14245"/>
                    <a:pt x="42524" y="14108"/>
                  </a:cubicBezTo>
                  <a:cubicBezTo>
                    <a:pt x="41374" y="13717"/>
                    <a:pt x="40169" y="13560"/>
                    <a:pt x="38953" y="13560"/>
                  </a:cubicBezTo>
                  <a:cubicBezTo>
                    <a:pt x="37827" y="13560"/>
                    <a:pt x="36693" y="13694"/>
                    <a:pt x="35585" y="13903"/>
                  </a:cubicBezTo>
                  <a:cubicBezTo>
                    <a:pt x="30153" y="14884"/>
                    <a:pt x="25085" y="17623"/>
                    <a:pt x="21114" y="21458"/>
                  </a:cubicBezTo>
                  <a:cubicBezTo>
                    <a:pt x="21548" y="20864"/>
                    <a:pt x="22004" y="20294"/>
                    <a:pt x="22461" y="19723"/>
                  </a:cubicBezTo>
                  <a:cubicBezTo>
                    <a:pt x="24241" y="17463"/>
                    <a:pt x="25998" y="15204"/>
                    <a:pt x="27779" y="12967"/>
                  </a:cubicBezTo>
                  <a:cubicBezTo>
                    <a:pt x="28190" y="12419"/>
                    <a:pt x="28646" y="11848"/>
                    <a:pt x="29194" y="11437"/>
                  </a:cubicBezTo>
                  <a:cubicBezTo>
                    <a:pt x="30175" y="10730"/>
                    <a:pt x="31431" y="10502"/>
                    <a:pt x="32572" y="10114"/>
                  </a:cubicBezTo>
                  <a:cubicBezTo>
                    <a:pt x="33736" y="9748"/>
                    <a:pt x="34946" y="9086"/>
                    <a:pt x="35357" y="7945"/>
                  </a:cubicBezTo>
                  <a:cubicBezTo>
                    <a:pt x="34923" y="7788"/>
                    <a:pt x="34458" y="7710"/>
                    <a:pt x="33993" y="7710"/>
                  </a:cubicBezTo>
                  <a:cubicBezTo>
                    <a:pt x="33309" y="7710"/>
                    <a:pt x="32622" y="7879"/>
                    <a:pt x="32024" y="8219"/>
                  </a:cubicBezTo>
                  <a:cubicBezTo>
                    <a:pt x="32892" y="7215"/>
                    <a:pt x="33531" y="6051"/>
                    <a:pt x="33896" y="4772"/>
                  </a:cubicBezTo>
                  <a:cubicBezTo>
                    <a:pt x="33987" y="4499"/>
                    <a:pt x="34033" y="4179"/>
                    <a:pt x="33873" y="3951"/>
                  </a:cubicBezTo>
                  <a:cubicBezTo>
                    <a:pt x="33753" y="3779"/>
                    <a:pt x="33580" y="3710"/>
                    <a:pt x="33389" y="3710"/>
                  </a:cubicBezTo>
                  <a:cubicBezTo>
                    <a:pt x="33073" y="3710"/>
                    <a:pt x="32705" y="3897"/>
                    <a:pt x="32435" y="4111"/>
                  </a:cubicBezTo>
                  <a:cubicBezTo>
                    <a:pt x="31522" y="4864"/>
                    <a:pt x="30746" y="5777"/>
                    <a:pt x="30153" y="6827"/>
                  </a:cubicBezTo>
                  <a:cubicBezTo>
                    <a:pt x="30563" y="5343"/>
                    <a:pt x="30700" y="3768"/>
                    <a:pt x="30495" y="2239"/>
                  </a:cubicBezTo>
                  <a:cubicBezTo>
                    <a:pt x="30449" y="1897"/>
                    <a:pt x="30335" y="1508"/>
                    <a:pt x="30016" y="1417"/>
                  </a:cubicBezTo>
                  <a:cubicBezTo>
                    <a:pt x="29975" y="1406"/>
                    <a:pt x="29935" y="1401"/>
                    <a:pt x="29896" y="1401"/>
                  </a:cubicBezTo>
                  <a:cubicBezTo>
                    <a:pt x="29605" y="1401"/>
                    <a:pt x="29352" y="1683"/>
                    <a:pt x="29171" y="1965"/>
                  </a:cubicBezTo>
                  <a:cubicBezTo>
                    <a:pt x="28190" y="3517"/>
                    <a:pt x="27596" y="5343"/>
                    <a:pt x="27505" y="7215"/>
                  </a:cubicBezTo>
                  <a:cubicBezTo>
                    <a:pt x="27414" y="6165"/>
                    <a:pt x="27003" y="5161"/>
                    <a:pt x="26364" y="4339"/>
                  </a:cubicBezTo>
                  <a:cubicBezTo>
                    <a:pt x="26139" y="4045"/>
                    <a:pt x="25783" y="3764"/>
                    <a:pt x="25455" y="3764"/>
                  </a:cubicBezTo>
                  <a:cubicBezTo>
                    <a:pt x="25350" y="3764"/>
                    <a:pt x="25248" y="3793"/>
                    <a:pt x="25154" y="3859"/>
                  </a:cubicBezTo>
                  <a:cubicBezTo>
                    <a:pt x="24834" y="4065"/>
                    <a:pt x="24834" y="4499"/>
                    <a:pt x="24880" y="4864"/>
                  </a:cubicBezTo>
                  <a:cubicBezTo>
                    <a:pt x="25108" y="7192"/>
                    <a:pt x="25930" y="9474"/>
                    <a:pt x="27528" y="11346"/>
                  </a:cubicBezTo>
                  <a:cubicBezTo>
                    <a:pt x="24720" y="15820"/>
                    <a:pt x="21068" y="19700"/>
                    <a:pt x="18124" y="24105"/>
                  </a:cubicBezTo>
                  <a:cubicBezTo>
                    <a:pt x="17256" y="25429"/>
                    <a:pt x="16435" y="26776"/>
                    <a:pt x="15704" y="28191"/>
                  </a:cubicBezTo>
                  <a:cubicBezTo>
                    <a:pt x="16982" y="24562"/>
                    <a:pt x="17918" y="20819"/>
                    <a:pt x="18512" y="17030"/>
                  </a:cubicBezTo>
                  <a:cubicBezTo>
                    <a:pt x="19196" y="12602"/>
                    <a:pt x="19402" y="8059"/>
                    <a:pt x="18420" y="3723"/>
                  </a:cubicBezTo>
                  <a:cubicBezTo>
                    <a:pt x="18010" y="2011"/>
                    <a:pt x="17028" y="25"/>
                    <a:pt x="15271" y="2"/>
                  </a:cubicBezTo>
                  <a:cubicBezTo>
                    <a:pt x="15248" y="1"/>
                    <a:pt x="15226" y="1"/>
                    <a:pt x="15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50"/>
          <p:cNvGrpSpPr/>
          <p:nvPr/>
        </p:nvGrpSpPr>
        <p:grpSpPr>
          <a:xfrm>
            <a:off x="4017428" y="2426261"/>
            <a:ext cx="1109326" cy="2740462"/>
            <a:chOff x="1985590" y="3490398"/>
            <a:chExt cx="1109326" cy="2740462"/>
          </a:xfrm>
        </p:grpSpPr>
        <p:sp>
          <p:nvSpPr>
            <p:cNvPr id="1024" name="Google Shape;1024;p50"/>
            <p:cNvSpPr/>
            <p:nvPr/>
          </p:nvSpPr>
          <p:spPr>
            <a:xfrm>
              <a:off x="2299102" y="3490398"/>
              <a:ext cx="614745" cy="567414"/>
            </a:xfrm>
            <a:custGeom>
              <a:avLst/>
              <a:gdLst/>
              <a:ahLst/>
              <a:cxnLst/>
              <a:rect l="l" t="t" r="r" b="b"/>
              <a:pathLst>
                <a:path w="22781" h="21027" extrusionOk="0">
                  <a:moveTo>
                    <a:pt x="12014" y="1"/>
                  </a:moveTo>
                  <a:cubicBezTo>
                    <a:pt x="11821" y="1"/>
                    <a:pt x="11628" y="10"/>
                    <a:pt x="11436" y="28"/>
                  </a:cubicBezTo>
                  <a:cubicBezTo>
                    <a:pt x="9496" y="210"/>
                    <a:pt x="7715" y="1214"/>
                    <a:pt x="6186" y="2447"/>
                  </a:cubicBezTo>
                  <a:cubicBezTo>
                    <a:pt x="5410" y="3086"/>
                    <a:pt x="4657" y="3839"/>
                    <a:pt x="4337" y="4798"/>
                  </a:cubicBezTo>
                  <a:cubicBezTo>
                    <a:pt x="3858" y="6259"/>
                    <a:pt x="4520" y="7834"/>
                    <a:pt x="5159" y="9249"/>
                  </a:cubicBezTo>
                  <a:cubicBezTo>
                    <a:pt x="6026" y="11189"/>
                    <a:pt x="6917" y="13129"/>
                    <a:pt x="7807" y="15069"/>
                  </a:cubicBezTo>
                  <a:cubicBezTo>
                    <a:pt x="6483" y="13746"/>
                    <a:pt x="5182" y="12422"/>
                    <a:pt x="3881" y="11098"/>
                  </a:cubicBezTo>
                  <a:cubicBezTo>
                    <a:pt x="3289" y="10506"/>
                    <a:pt x="2600" y="9876"/>
                    <a:pt x="1795" y="9876"/>
                  </a:cubicBezTo>
                  <a:cubicBezTo>
                    <a:pt x="1730" y="9876"/>
                    <a:pt x="1664" y="9880"/>
                    <a:pt x="1598" y="9888"/>
                  </a:cubicBezTo>
                  <a:cubicBezTo>
                    <a:pt x="754" y="9979"/>
                    <a:pt x="137" y="10847"/>
                    <a:pt x="69" y="11691"/>
                  </a:cubicBezTo>
                  <a:cubicBezTo>
                    <a:pt x="1" y="12536"/>
                    <a:pt x="343" y="13380"/>
                    <a:pt x="754" y="14111"/>
                  </a:cubicBezTo>
                  <a:cubicBezTo>
                    <a:pt x="2899" y="18060"/>
                    <a:pt x="7168" y="20776"/>
                    <a:pt x="11664" y="21027"/>
                  </a:cubicBezTo>
                  <a:cubicBezTo>
                    <a:pt x="17485" y="20639"/>
                    <a:pt x="22506" y="15069"/>
                    <a:pt x="22735" y="8952"/>
                  </a:cubicBezTo>
                  <a:cubicBezTo>
                    <a:pt x="22780" y="7834"/>
                    <a:pt x="22643" y="6601"/>
                    <a:pt x="21890" y="5780"/>
                  </a:cubicBezTo>
                  <a:cubicBezTo>
                    <a:pt x="21485" y="5325"/>
                    <a:pt x="20848" y="5062"/>
                    <a:pt x="20247" y="5062"/>
                  </a:cubicBezTo>
                  <a:cubicBezTo>
                    <a:pt x="19731" y="5062"/>
                    <a:pt x="19241" y="5256"/>
                    <a:pt x="18946" y="5688"/>
                  </a:cubicBezTo>
                  <a:cubicBezTo>
                    <a:pt x="18558" y="6213"/>
                    <a:pt x="18580" y="6944"/>
                    <a:pt x="18580" y="7606"/>
                  </a:cubicBezTo>
                  <a:cubicBezTo>
                    <a:pt x="18535" y="9569"/>
                    <a:pt x="17964" y="11554"/>
                    <a:pt x="16960" y="13266"/>
                  </a:cubicBezTo>
                  <a:cubicBezTo>
                    <a:pt x="17097" y="11372"/>
                    <a:pt x="17211" y="9477"/>
                    <a:pt x="17348" y="7583"/>
                  </a:cubicBezTo>
                  <a:cubicBezTo>
                    <a:pt x="17462" y="5757"/>
                    <a:pt x="17553" y="3794"/>
                    <a:pt x="16572" y="2264"/>
                  </a:cubicBezTo>
                  <a:cubicBezTo>
                    <a:pt x="15604" y="761"/>
                    <a:pt x="13799" y="1"/>
                    <a:pt x="12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0"/>
            <p:cNvSpPr/>
            <p:nvPr/>
          </p:nvSpPr>
          <p:spPr>
            <a:xfrm>
              <a:off x="1985590" y="3902567"/>
              <a:ext cx="1109326" cy="2328293"/>
            </a:xfrm>
            <a:custGeom>
              <a:avLst/>
              <a:gdLst/>
              <a:ahLst/>
              <a:cxnLst/>
              <a:rect l="l" t="t" r="r" b="b"/>
              <a:pathLst>
                <a:path w="41109" h="86281" extrusionOk="0">
                  <a:moveTo>
                    <a:pt x="3600" y="39967"/>
                  </a:moveTo>
                  <a:cubicBezTo>
                    <a:pt x="2921" y="39967"/>
                    <a:pt x="2330" y="40561"/>
                    <a:pt x="1941" y="41155"/>
                  </a:cubicBezTo>
                  <a:cubicBezTo>
                    <a:pt x="320" y="43620"/>
                    <a:pt x="0" y="46747"/>
                    <a:pt x="183" y="49691"/>
                  </a:cubicBezTo>
                  <a:cubicBezTo>
                    <a:pt x="434" y="53983"/>
                    <a:pt x="1667" y="58228"/>
                    <a:pt x="3744" y="61994"/>
                  </a:cubicBezTo>
                  <a:cubicBezTo>
                    <a:pt x="5342" y="64916"/>
                    <a:pt x="7442" y="67541"/>
                    <a:pt x="9633" y="70074"/>
                  </a:cubicBezTo>
                  <a:cubicBezTo>
                    <a:pt x="8355" y="68294"/>
                    <a:pt x="7693" y="66514"/>
                    <a:pt x="7213" y="64802"/>
                  </a:cubicBezTo>
                  <a:cubicBezTo>
                    <a:pt x="5387" y="58479"/>
                    <a:pt x="4794" y="51791"/>
                    <a:pt x="5479" y="45241"/>
                  </a:cubicBezTo>
                  <a:cubicBezTo>
                    <a:pt x="5661" y="43551"/>
                    <a:pt x="5821" y="41611"/>
                    <a:pt x="4611" y="40424"/>
                  </a:cubicBezTo>
                  <a:cubicBezTo>
                    <a:pt x="4383" y="40219"/>
                    <a:pt x="4132" y="40036"/>
                    <a:pt x="3835" y="39991"/>
                  </a:cubicBezTo>
                  <a:cubicBezTo>
                    <a:pt x="3756" y="39974"/>
                    <a:pt x="3677" y="39967"/>
                    <a:pt x="3600" y="39967"/>
                  </a:cubicBezTo>
                  <a:close/>
                  <a:moveTo>
                    <a:pt x="27756" y="1"/>
                  </a:moveTo>
                  <a:cubicBezTo>
                    <a:pt x="26889" y="708"/>
                    <a:pt x="26250" y="1713"/>
                    <a:pt x="25976" y="2808"/>
                  </a:cubicBezTo>
                  <a:cubicBezTo>
                    <a:pt x="25907" y="1941"/>
                    <a:pt x="25770" y="982"/>
                    <a:pt x="25108" y="412"/>
                  </a:cubicBezTo>
                  <a:cubicBezTo>
                    <a:pt x="24881" y="216"/>
                    <a:pt x="24573" y="125"/>
                    <a:pt x="24268" y="125"/>
                  </a:cubicBezTo>
                  <a:cubicBezTo>
                    <a:pt x="23683" y="125"/>
                    <a:pt x="23107" y="458"/>
                    <a:pt x="23122" y="1028"/>
                  </a:cubicBezTo>
                  <a:cubicBezTo>
                    <a:pt x="23145" y="1827"/>
                    <a:pt x="24218" y="2375"/>
                    <a:pt x="24035" y="3151"/>
                  </a:cubicBezTo>
                  <a:cubicBezTo>
                    <a:pt x="24022" y="2561"/>
                    <a:pt x="23437" y="2227"/>
                    <a:pt x="22850" y="2227"/>
                  </a:cubicBezTo>
                  <a:cubicBezTo>
                    <a:pt x="22415" y="2227"/>
                    <a:pt x="21980" y="2410"/>
                    <a:pt x="21776" y="2808"/>
                  </a:cubicBezTo>
                  <a:cubicBezTo>
                    <a:pt x="21388" y="3630"/>
                    <a:pt x="22050" y="4657"/>
                    <a:pt x="22917" y="4885"/>
                  </a:cubicBezTo>
                  <a:cubicBezTo>
                    <a:pt x="22780" y="4870"/>
                    <a:pt x="22641" y="4860"/>
                    <a:pt x="22501" y="4860"/>
                  </a:cubicBezTo>
                  <a:cubicBezTo>
                    <a:pt x="22222" y="4860"/>
                    <a:pt x="21943" y="4901"/>
                    <a:pt x="21684" y="5022"/>
                  </a:cubicBezTo>
                  <a:cubicBezTo>
                    <a:pt x="21205" y="5251"/>
                    <a:pt x="20908" y="5958"/>
                    <a:pt x="21274" y="6369"/>
                  </a:cubicBezTo>
                  <a:cubicBezTo>
                    <a:pt x="21433" y="6529"/>
                    <a:pt x="21662" y="6597"/>
                    <a:pt x="21890" y="6666"/>
                  </a:cubicBezTo>
                  <a:cubicBezTo>
                    <a:pt x="22532" y="6835"/>
                    <a:pt x="23194" y="6941"/>
                    <a:pt x="23888" y="6941"/>
                  </a:cubicBezTo>
                  <a:cubicBezTo>
                    <a:pt x="24502" y="6941"/>
                    <a:pt x="25141" y="6859"/>
                    <a:pt x="25816" y="6666"/>
                  </a:cubicBezTo>
                  <a:lnTo>
                    <a:pt x="25816" y="6666"/>
                  </a:lnTo>
                  <a:cubicBezTo>
                    <a:pt x="26227" y="12783"/>
                    <a:pt x="25108" y="18832"/>
                    <a:pt x="23305" y="24721"/>
                  </a:cubicBezTo>
                  <a:cubicBezTo>
                    <a:pt x="23511" y="22164"/>
                    <a:pt x="23282" y="19471"/>
                    <a:pt x="22963" y="16846"/>
                  </a:cubicBezTo>
                  <a:cubicBezTo>
                    <a:pt x="22689" y="14586"/>
                    <a:pt x="22278" y="12190"/>
                    <a:pt x="20794" y="10455"/>
                  </a:cubicBezTo>
                  <a:cubicBezTo>
                    <a:pt x="20156" y="9694"/>
                    <a:pt x="19222" y="9062"/>
                    <a:pt x="18241" y="9062"/>
                  </a:cubicBezTo>
                  <a:cubicBezTo>
                    <a:pt x="18134" y="9062"/>
                    <a:pt x="18026" y="9070"/>
                    <a:pt x="17918" y="9085"/>
                  </a:cubicBezTo>
                  <a:cubicBezTo>
                    <a:pt x="16709" y="9268"/>
                    <a:pt x="15841" y="10478"/>
                    <a:pt x="15750" y="11710"/>
                  </a:cubicBezTo>
                  <a:cubicBezTo>
                    <a:pt x="15659" y="12920"/>
                    <a:pt x="16184" y="14130"/>
                    <a:pt x="16891" y="15111"/>
                  </a:cubicBezTo>
                  <a:cubicBezTo>
                    <a:pt x="17599" y="16115"/>
                    <a:pt x="18489" y="16983"/>
                    <a:pt x="19265" y="17919"/>
                  </a:cubicBezTo>
                  <a:cubicBezTo>
                    <a:pt x="21548" y="20795"/>
                    <a:pt x="22575" y="24584"/>
                    <a:pt x="22164" y="28213"/>
                  </a:cubicBezTo>
                  <a:cubicBezTo>
                    <a:pt x="21548" y="30039"/>
                    <a:pt x="20863" y="31842"/>
                    <a:pt x="20155" y="33622"/>
                  </a:cubicBezTo>
                  <a:cubicBezTo>
                    <a:pt x="17416" y="40607"/>
                    <a:pt x="14335" y="47523"/>
                    <a:pt x="12440" y="54759"/>
                  </a:cubicBezTo>
                  <a:cubicBezTo>
                    <a:pt x="11276" y="44350"/>
                    <a:pt x="18968" y="34079"/>
                    <a:pt x="16640" y="23899"/>
                  </a:cubicBezTo>
                  <a:cubicBezTo>
                    <a:pt x="16435" y="22963"/>
                    <a:pt x="16092" y="21982"/>
                    <a:pt x="15248" y="21525"/>
                  </a:cubicBezTo>
                  <a:cubicBezTo>
                    <a:pt x="14967" y="21367"/>
                    <a:pt x="14673" y="21296"/>
                    <a:pt x="14381" y="21296"/>
                  </a:cubicBezTo>
                  <a:cubicBezTo>
                    <a:pt x="13106" y="21296"/>
                    <a:pt x="11841" y="22644"/>
                    <a:pt x="11619" y="24036"/>
                  </a:cubicBezTo>
                  <a:cubicBezTo>
                    <a:pt x="11345" y="25748"/>
                    <a:pt x="11984" y="27437"/>
                    <a:pt x="12121" y="29172"/>
                  </a:cubicBezTo>
                  <a:cubicBezTo>
                    <a:pt x="12326" y="31796"/>
                    <a:pt x="11322" y="34353"/>
                    <a:pt x="10683" y="36909"/>
                  </a:cubicBezTo>
                  <a:cubicBezTo>
                    <a:pt x="9176" y="42935"/>
                    <a:pt x="9770" y="49486"/>
                    <a:pt x="12326" y="55147"/>
                  </a:cubicBezTo>
                  <a:cubicBezTo>
                    <a:pt x="11938" y="56699"/>
                    <a:pt x="11596" y="58274"/>
                    <a:pt x="11322" y="59872"/>
                  </a:cubicBezTo>
                  <a:cubicBezTo>
                    <a:pt x="10660" y="63706"/>
                    <a:pt x="10477" y="67678"/>
                    <a:pt x="10911" y="71558"/>
                  </a:cubicBezTo>
                  <a:cubicBezTo>
                    <a:pt x="10477" y="71056"/>
                    <a:pt x="10044" y="70577"/>
                    <a:pt x="9633" y="70074"/>
                  </a:cubicBezTo>
                  <a:lnTo>
                    <a:pt x="9633" y="70074"/>
                  </a:lnTo>
                  <a:cubicBezTo>
                    <a:pt x="9998" y="70599"/>
                    <a:pt x="10432" y="71124"/>
                    <a:pt x="10934" y="71649"/>
                  </a:cubicBezTo>
                  <a:cubicBezTo>
                    <a:pt x="11527" y="76990"/>
                    <a:pt x="13330" y="82103"/>
                    <a:pt x="16686" y="86280"/>
                  </a:cubicBezTo>
                  <a:cubicBezTo>
                    <a:pt x="17234" y="85664"/>
                    <a:pt x="16709" y="84705"/>
                    <a:pt x="16229" y="84021"/>
                  </a:cubicBezTo>
                  <a:cubicBezTo>
                    <a:pt x="11025" y="76694"/>
                    <a:pt x="10546" y="66879"/>
                    <a:pt x="12486" y="58091"/>
                  </a:cubicBezTo>
                  <a:cubicBezTo>
                    <a:pt x="13604" y="52955"/>
                    <a:pt x="15476" y="48025"/>
                    <a:pt x="17507" y="43163"/>
                  </a:cubicBezTo>
                  <a:cubicBezTo>
                    <a:pt x="24857" y="39626"/>
                    <a:pt x="30815" y="33645"/>
                    <a:pt x="34421" y="26455"/>
                  </a:cubicBezTo>
                  <a:cubicBezTo>
                    <a:pt x="34923" y="25428"/>
                    <a:pt x="35403" y="24355"/>
                    <a:pt x="35357" y="23214"/>
                  </a:cubicBezTo>
                  <a:cubicBezTo>
                    <a:pt x="35311" y="22073"/>
                    <a:pt x="34604" y="20886"/>
                    <a:pt x="33485" y="20658"/>
                  </a:cubicBezTo>
                  <a:cubicBezTo>
                    <a:pt x="33343" y="20628"/>
                    <a:pt x="33201" y="20614"/>
                    <a:pt x="33061" y="20614"/>
                  </a:cubicBezTo>
                  <a:cubicBezTo>
                    <a:pt x="32236" y="20614"/>
                    <a:pt x="31458" y="21096"/>
                    <a:pt x="30815" y="21662"/>
                  </a:cubicBezTo>
                  <a:cubicBezTo>
                    <a:pt x="28943" y="23328"/>
                    <a:pt x="27893" y="25725"/>
                    <a:pt x="26797" y="28007"/>
                  </a:cubicBezTo>
                  <a:cubicBezTo>
                    <a:pt x="24446" y="32801"/>
                    <a:pt x="21548" y="37366"/>
                    <a:pt x="18192" y="41520"/>
                  </a:cubicBezTo>
                  <a:cubicBezTo>
                    <a:pt x="19425" y="38621"/>
                    <a:pt x="20680" y="35745"/>
                    <a:pt x="21867" y="32824"/>
                  </a:cubicBezTo>
                  <a:cubicBezTo>
                    <a:pt x="23602" y="28464"/>
                    <a:pt x="25177" y="23945"/>
                    <a:pt x="26135" y="19357"/>
                  </a:cubicBezTo>
                  <a:cubicBezTo>
                    <a:pt x="29468" y="14084"/>
                    <a:pt x="35197" y="10432"/>
                    <a:pt x="39739" y="5867"/>
                  </a:cubicBezTo>
                  <a:cubicBezTo>
                    <a:pt x="40219" y="5388"/>
                    <a:pt x="40698" y="4863"/>
                    <a:pt x="40835" y="4201"/>
                  </a:cubicBezTo>
                  <a:cubicBezTo>
                    <a:pt x="41109" y="2877"/>
                    <a:pt x="39716" y="1667"/>
                    <a:pt x="38347" y="1621"/>
                  </a:cubicBezTo>
                  <a:cubicBezTo>
                    <a:pt x="38309" y="1620"/>
                    <a:pt x="38271" y="1620"/>
                    <a:pt x="38233" y="1620"/>
                  </a:cubicBezTo>
                  <a:cubicBezTo>
                    <a:pt x="36930" y="1620"/>
                    <a:pt x="35715" y="2376"/>
                    <a:pt x="34672" y="3196"/>
                  </a:cubicBezTo>
                  <a:cubicBezTo>
                    <a:pt x="31317" y="5821"/>
                    <a:pt x="28669" y="9314"/>
                    <a:pt x="27003" y="13240"/>
                  </a:cubicBezTo>
                  <a:cubicBezTo>
                    <a:pt x="27163" y="11025"/>
                    <a:pt x="27140" y="8811"/>
                    <a:pt x="26866" y="6597"/>
                  </a:cubicBezTo>
                  <a:cubicBezTo>
                    <a:pt x="28715" y="5730"/>
                    <a:pt x="30153" y="4018"/>
                    <a:pt x="30678" y="2055"/>
                  </a:cubicBezTo>
                  <a:cubicBezTo>
                    <a:pt x="30532" y="2031"/>
                    <a:pt x="30386" y="2019"/>
                    <a:pt x="30239" y="2019"/>
                  </a:cubicBezTo>
                  <a:cubicBezTo>
                    <a:pt x="29283" y="2019"/>
                    <a:pt x="28339" y="2522"/>
                    <a:pt x="27824" y="3333"/>
                  </a:cubicBezTo>
                  <a:cubicBezTo>
                    <a:pt x="28395" y="2329"/>
                    <a:pt x="28372" y="1005"/>
                    <a:pt x="27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6" name="Google Shape;1026;p50"/>
          <p:cNvSpPr/>
          <p:nvPr/>
        </p:nvSpPr>
        <p:spPr>
          <a:xfrm>
            <a:off x="6322593" y="3878551"/>
            <a:ext cx="904213" cy="1339697"/>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0"/>
          <p:cNvSpPr/>
          <p:nvPr/>
        </p:nvSpPr>
        <p:spPr>
          <a:xfrm rot="783234">
            <a:off x="-897830" y="4006315"/>
            <a:ext cx="1699397" cy="1359253"/>
          </a:xfrm>
          <a:custGeom>
            <a:avLst/>
            <a:gdLst/>
            <a:ahLst/>
            <a:cxnLst/>
            <a:rect l="l" t="t" r="r" b="b"/>
            <a:pathLst>
              <a:path w="62976" h="50371" extrusionOk="0">
                <a:moveTo>
                  <a:pt x="58341" y="1"/>
                </a:moveTo>
                <a:cubicBezTo>
                  <a:pt x="58190" y="1"/>
                  <a:pt x="58038" y="12"/>
                  <a:pt x="57886" y="34"/>
                </a:cubicBezTo>
                <a:cubicBezTo>
                  <a:pt x="56174" y="285"/>
                  <a:pt x="54964" y="1860"/>
                  <a:pt x="54371" y="3481"/>
                </a:cubicBezTo>
                <a:cubicBezTo>
                  <a:pt x="53503" y="5832"/>
                  <a:pt x="53595" y="8388"/>
                  <a:pt x="53435" y="10899"/>
                </a:cubicBezTo>
                <a:cubicBezTo>
                  <a:pt x="53275" y="13387"/>
                  <a:pt x="52750" y="16034"/>
                  <a:pt x="50992" y="17815"/>
                </a:cubicBezTo>
                <a:cubicBezTo>
                  <a:pt x="48984" y="19892"/>
                  <a:pt x="45857" y="20303"/>
                  <a:pt x="43255" y="21558"/>
                </a:cubicBezTo>
                <a:cubicBezTo>
                  <a:pt x="41109" y="22585"/>
                  <a:pt x="39283" y="24252"/>
                  <a:pt x="38051" y="26283"/>
                </a:cubicBezTo>
                <a:cubicBezTo>
                  <a:pt x="36270" y="29205"/>
                  <a:pt x="35745" y="32857"/>
                  <a:pt x="33600" y="35550"/>
                </a:cubicBezTo>
                <a:cubicBezTo>
                  <a:pt x="31751" y="37878"/>
                  <a:pt x="28829" y="39248"/>
                  <a:pt x="25862" y="39544"/>
                </a:cubicBezTo>
                <a:cubicBezTo>
                  <a:pt x="23762" y="39773"/>
                  <a:pt x="21616" y="39499"/>
                  <a:pt x="19539" y="39887"/>
                </a:cubicBezTo>
                <a:cubicBezTo>
                  <a:pt x="16047" y="40549"/>
                  <a:pt x="13194" y="42968"/>
                  <a:pt x="10341" y="45091"/>
                </a:cubicBezTo>
                <a:cubicBezTo>
                  <a:pt x="7671" y="47061"/>
                  <a:pt x="4608" y="48914"/>
                  <a:pt x="878" y="48914"/>
                </a:cubicBezTo>
                <a:cubicBezTo>
                  <a:pt x="589" y="48914"/>
                  <a:pt x="297" y="48903"/>
                  <a:pt x="1" y="48880"/>
                </a:cubicBezTo>
                <a:lnTo>
                  <a:pt x="1" y="48880"/>
                </a:lnTo>
                <a:cubicBezTo>
                  <a:pt x="1602" y="49874"/>
                  <a:pt x="3492" y="50371"/>
                  <a:pt x="5384" y="50371"/>
                </a:cubicBezTo>
                <a:cubicBezTo>
                  <a:pt x="7402" y="50371"/>
                  <a:pt x="9421" y="49806"/>
                  <a:pt x="11094" y="48675"/>
                </a:cubicBezTo>
                <a:cubicBezTo>
                  <a:pt x="12281" y="47853"/>
                  <a:pt x="13308" y="46803"/>
                  <a:pt x="14563" y="46072"/>
                </a:cubicBezTo>
                <a:cubicBezTo>
                  <a:pt x="16350" y="45060"/>
                  <a:pt x="18397" y="44844"/>
                  <a:pt x="20484" y="44844"/>
                </a:cubicBezTo>
                <a:cubicBezTo>
                  <a:pt x="21784" y="44844"/>
                  <a:pt x="23100" y="44928"/>
                  <a:pt x="24378" y="44954"/>
                </a:cubicBezTo>
                <a:cubicBezTo>
                  <a:pt x="24588" y="44958"/>
                  <a:pt x="24798" y="44959"/>
                  <a:pt x="25009" y="44959"/>
                </a:cubicBezTo>
                <a:cubicBezTo>
                  <a:pt x="28796" y="44959"/>
                  <a:pt x="32604" y="44364"/>
                  <a:pt x="36042" y="42786"/>
                </a:cubicBezTo>
                <a:cubicBezTo>
                  <a:pt x="39694" y="41119"/>
                  <a:pt x="42867" y="38312"/>
                  <a:pt x="44556" y="34705"/>
                </a:cubicBezTo>
                <a:cubicBezTo>
                  <a:pt x="45514" y="32674"/>
                  <a:pt x="46062" y="30323"/>
                  <a:pt x="47683" y="28771"/>
                </a:cubicBezTo>
                <a:cubicBezTo>
                  <a:pt x="49486" y="27059"/>
                  <a:pt x="52179" y="26739"/>
                  <a:pt x="54462" y="25712"/>
                </a:cubicBezTo>
                <a:cubicBezTo>
                  <a:pt x="57680" y="24252"/>
                  <a:pt x="60054" y="21261"/>
                  <a:pt x="61355" y="17975"/>
                </a:cubicBezTo>
                <a:cubicBezTo>
                  <a:pt x="62656" y="14688"/>
                  <a:pt x="62976" y="11081"/>
                  <a:pt x="62953" y="7543"/>
                </a:cubicBezTo>
                <a:cubicBezTo>
                  <a:pt x="62953" y="5832"/>
                  <a:pt x="62839" y="4051"/>
                  <a:pt x="62040" y="2522"/>
                </a:cubicBezTo>
                <a:cubicBezTo>
                  <a:pt x="61312" y="1129"/>
                  <a:pt x="59884" y="1"/>
                  <a:pt x="58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0"/>
          <p:cNvSpPr/>
          <p:nvPr/>
        </p:nvSpPr>
        <p:spPr>
          <a:xfrm rot="1607863">
            <a:off x="-2808" y="3477367"/>
            <a:ext cx="449022" cy="1683379"/>
          </a:xfrm>
          <a:custGeom>
            <a:avLst/>
            <a:gdLst/>
            <a:ahLst/>
            <a:cxnLst/>
            <a:rect l="l" t="t" r="r" b="b"/>
            <a:pathLst>
              <a:path w="16641" h="62387" extrusionOk="0">
                <a:moveTo>
                  <a:pt x="5438" y="1"/>
                </a:moveTo>
                <a:cubicBezTo>
                  <a:pt x="5170" y="1"/>
                  <a:pt x="4901" y="24"/>
                  <a:pt x="4634" y="73"/>
                </a:cubicBezTo>
                <a:cubicBezTo>
                  <a:pt x="2831" y="415"/>
                  <a:pt x="1393" y="1853"/>
                  <a:pt x="708" y="3543"/>
                </a:cubicBezTo>
                <a:cubicBezTo>
                  <a:pt x="0" y="5232"/>
                  <a:pt x="0" y="7103"/>
                  <a:pt x="274" y="8906"/>
                </a:cubicBezTo>
                <a:cubicBezTo>
                  <a:pt x="959" y="13152"/>
                  <a:pt x="3173" y="16964"/>
                  <a:pt x="4839" y="20913"/>
                </a:cubicBezTo>
                <a:cubicBezTo>
                  <a:pt x="6483" y="24884"/>
                  <a:pt x="7579" y="29472"/>
                  <a:pt x="5912" y="33421"/>
                </a:cubicBezTo>
                <a:cubicBezTo>
                  <a:pt x="5136" y="35224"/>
                  <a:pt x="3858" y="36776"/>
                  <a:pt x="3196" y="38602"/>
                </a:cubicBezTo>
                <a:cubicBezTo>
                  <a:pt x="2078" y="41752"/>
                  <a:pt x="2945" y="45267"/>
                  <a:pt x="3972" y="48440"/>
                </a:cubicBezTo>
                <a:cubicBezTo>
                  <a:pt x="4520" y="50083"/>
                  <a:pt x="5091" y="51727"/>
                  <a:pt x="5227" y="53461"/>
                </a:cubicBezTo>
                <a:cubicBezTo>
                  <a:pt x="5433" y="56566"/>
                  <a:pt x="4109" y="59556"/>
                  <a:pt x="2831" y="62386"/>
                </a:cubicBezTo>
                <a:cubicBezTo>
                  <a:pt x="7738" y="57889"/>
                  <a:pt x="9975" y="51110"/>
                  <a:pt x="9359" y="44560"/>
                </a:cubicBezTo>
                <a:cubicBezTo>
                  <a:pt x="9199" y="42802"/>
                  <a:pt x="8834" y="40999"/>
                  <a:pt x="9222" y="39264"/>
                </a:cubicBezTo>
                <a:cubicBezTo>
                  <a:pt x="9633" y="37392"/>
                  <a:pt x="10843" y="35817"/>
                  <a:pt x="11824" y="34174"/>
                </a:cubicBezTo>
                <a:cubicBezTo>
                  <a:pt x="16640" y="26117"/>
                  <a:pt x="15887" y="15777"/>
                  <a:pt x="12577" y="7012"/>
                </a:cubicBezTo>
                <a:cubicBezTo>
                  <a:pt x="11915" y="5209"/>
                  <a:pt x="11116" y="3406"/>
                  <a:pt x="9793" y="2036"/>
                </a:cubicBezTo>
                <a:cubicBezTo>
                  <a:pt x="8658" y="842"/>
                  <a:pt x="7053" y="1"/>
                  <a:pt x="5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9" name="Google Shape;1029;p50"/>
          <p:cNvGrpSpPr/>
          <p:nvPr/>
        </p:nvGrpSpPr>
        <p:grpSpPr>
          <a:xfrm>
            <a:off x="-117729" y="1733810"/>
            <a:ext cx="874530" cy="1481072"/>
            <a:chOff x="-117729" y="1733810"/>
            <a:chExt cx="874530" cy="1481072"/>
          </a:xfrm>
        </p:grpSpPr>
        <p:sp>
          <p:nvSpPr>
            <p:cNvPr id="1030" name="Google Shape;1030;p50"/>
            <p:cNvSpPr/>
            <p:nvPr/>
          </p:nvSpPr>
          <p:spPr>
            <a:xfrm>
              <a:off x="21973" y="1733810"/>
              <a:ext cx="518652" cy="505591"/>
            </a:xfrm>
            <a:custGeom>
              <a:avLst/>
              <a:gdLst/>
              <a:ahLst/>
              <a:cxnLst/>
              <a:rect l="l" t="t" r="r" b="b"/>
              <a:pathLst>
                <a:path w="19220" h="18736" extrusionOk="0">
                  <a:moveTo>
                    <a:pt x="9145" y="0"/>
                  </a:moveTo>
                  <a:cubicBezTo>
                    <a:pt x="9095" y="0"/>
                    <a:pt x="9044" y="1"/>
                    <a:pt x="8994" y="2"/>
                  </a:cubicBezTo>
                  <a:cubicBezTo>
                    <a:pt x="7190" y="48"/>
                    <a:pt x="5410" y="824"/>
                    <a:pt x="4132" y="2079"/>
                  </a:cubicBezTo>
                  <a:cubicBezTo>
                    <a:pt x="3675" y="2536"/>
                    <a:pt x="3264" y="3084"/>
                    <a:pt x="3127" y="3723"/>
                  </a:cubicBezTo>
                  <a:cubicBezTo>
                    <a:pt x="2945" y="4476"/>
                    <a:pt x="3173" y="5275"/>
                    <a:pt x="3493" y="6005"/>
                  </a:cubicBezTo>
                  <a:cubicBezTo>
                    <a:pt x="4155" y="7466"/>
                    <a:pt x="5182" y="8744"/>
                    <a:pt x="5866" y="10182"/>
                  </a:cubicBezTo>
                  <a:cubicBezTo>
                    <a:pt x="4908" y="9406"/>
                    <a:pt x="3926" y="8630"/>
                    <a:pt x="2945" y="7854"/>
                  </a:cubicBezTo>
                  <a:cubicBezTo>
                    <a:pt x="2717" y="7671"/>
                    <a:pt x="2466" y="7489"/>
                    <a:pt x="2192" y="7420"/>
                  </a:cubicBezTo>
                  <a:cubicBezTo>
                    <a:pt x="2152" y="7416"/>
                    <a:pt x="2112" y="7413"/>
                    <a:pt x="2072" y="7413"/>
                  </a:cubicBezTo>
                  <a:cubicBezTo>
                    <a:pt x="1725" y="7413"/>
                    <a:pt x="1390" y="7586"/>
                    <a:pt x="1164" y="7831"/>
                  </a:cubicBezTo>
                  <a:cubicBezTo>
                    <a:pt x="913" y="8105"/>
                    <a:pt x="776" y="8470"/>
                    <a:pt x="662" y="8835"/>
                  </a:cubicBezTo>
                  <a:cubicBezTo>
                    <a:pt x="0" y="11323"/>
                    <a:pt x="1210" y="14062"/>
                    <a:pt x="3150" y="15752"/>
                  </a:cubicBezTo>
                  <a:cubicBezTo>
                    <a:pt x="5090" y="17441"/>
                    <a:pt x="7647" y="18239"/>
                    <a:pt x="10180" y="18673"/>
                  </a:cubicBezTo>
                  <a:cubicBezTo>
                    <a:pt x="10426" y="18715"/>
                    <a:pt x="10675" y="18735"/>
                    <a:pt x="10925" y="18735"/>
                  </a:cubicBezTo>
                  <a:cubicBezTo>
                    <a:pt x="12446" y="18735"/>
                    <a:pt x="14020" y="17997"/>
                    <a:pt x="15156" y="16938"/>
                  </a:cubicBezTo>
                  <a:cubicBezTo>
                    <a:pt x="16320" y="15866"/>
                    <a:pt x="16868" y="14291"/>
                    <a:pt x="17507" y="12853"/>
                  </a:cubicBezTo>
                  <a:cubicBezTo>
                    <a:pt x="18101" y="11483"/>
                    <a:pt x="18831" y="10159"/>
                    <a:pt x="19014" y="8676"/>
                  </a:cubicBezTo>
                  <a:cubicBezTo>
                    <a:pt x="19219" y="6987"/>
                    <a:pt x="18671" y="5275"/>
                    <a:pt x="18078" y="3677"/>
                  </a:cubicBezTo>
                  <a:cubicBezTo>
                    <a:pt x="17850" y="3015"/>
                    <a:pt x="17599" y="2376"/>
                    <a:pt x="17142" y="1874"/>
                  </a:cubicBezTo>
                  <a:cubicBezTo>
                    <a:pt x="16771" y="1485"/>
                    <a:pt x="16249" y="1205"/>
                    <a:pt x="15735" y="1205"/>
                  </a:cubicBezTo>
                  <a:cubicBezTo>
                    <a:pt x="15586" y="1205"/>
                    <a:pt x="15437" y="1229"/>
                    <a:pt x="15293" y="1280"/>
                  </a:cubicBezTo>
                  <a:cubicBezTo>
                    <a:pt x="14700" y="1509"/>
                    <a:pt x="14335" y="2102"/>
                    <a:pt x="14084" y="2695"/>
                  </a:cubicBezTo>
                  <a:cubicBezTo>
                    <a:pt x="13513" y="3997"/>
                    <a:pt x="13285" y="5412"/>
                    <a:pt x="13079" y="6804"/>
                  </a:cubicBezTo>
                  <a:cubicBezTo>
                    <a:pt x="13148" y="5571"/>
                    <a:pt x="13034" y="4339"/>
                    <a:pt x="12760" y="3129"/>
                  </a:cubicBezTo>
                  <a:cubicBezTo>
                    <a:pt x="12577" y="2262"/>
                    <a:pt x="12280" y="1372"/>
                    <a:pt x="11618" y="778"/>
                  </a:cubicBezTo>
                  <a:cubicBezTo>
                    <a:pt x="10949" y="195"/>
                    <a:pt x="10034"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0"/>
            <p:cNvSpPr/>
            <p:nvPr/>
          </p:nvSpPr>
          <p:spPr>
            <a:xfrm>
              <a:off x="182722" y="1995375"/>
              <a:ext cx="268582" cy="236173"/>
            </a:xfrm>
            <a:custGeom>
              <a:avLst/>
              <a:gdLst/>
              <a:ahLst/>
              <a:cxnLst/>
              <a:rect l="l" t="t" r="r" b="b"/>
              <a:pathLst>
                <a:path w="9953" h="8752" extrusionOk="0">
                  <a:moveTo>
                    <a:pt x="6563" y="1"/>
                  </a:moveTo>
                  <a:cubicBezTo>
                    <a:pt x="6452" y="1"/>
                    <a:pt x="6342" y="4"/>
                    <a:pt x="6232" y="10"/>
                  </a:cubicBezTo>
                  <a:cubicBezTo>
                    <a:pt x="4406" y="78"/>
                    <a:pt x="2626" y="740"/>
                    <a:pt x="1211" y="1882"/>
                  </a:cubicBezTo>
                  <a:cubicBezTo>
                    <a:pt x="754" y="2270"/>
                    <a:pt x="298" y="2726"/>
                    <a:pt x="138" y="3297"/>
                  </a:cubicBezTo>
                  <a:cubicBezTo>
                    <a:pt x="1" y="3776"/>
                    <a:pt x="92" y="4278"/>
                    <a:pt x="229" y="4758"/>
                  </a:cubicBezTo>
                  <a:cubicBezTo>
                    <a:pt x="822" y="6835"/>
                    <a:pt x="2671" y="8569"/>
                    <a:pt x="4817" y="8752"/>
                  </a:cubicBezTo>
                  <a:cubicBezTo>
                    <a:pt x="5661" y="8250"/>
                    <a:pt x="6780" y="8318"/>
                    <a:pt x="7670" y="7930"/>
                  </a:cubicBezTo>
                  <a:cubicBezTo>
                    <a:pt x="8515" y="7588"/>
                    <a:pt x="9131" y="6880"/>
                    <a:pt x="9496" y="6059"/>
                  </a:cubicBezTo>
                  <a:cubicBezTo>
                    <a:pt x="9838" y="5237"/>
                    <a:pt x="9953" y="4324"/>
                    <a:pt x="9884" y="3434"/>
                  </a:cubicBezTo>
                  <a:cubicBezTo>
                    <a:pt x="9816" y="2361"/>
                    <a:pt x="9519" y="1242"/>
                    <a:pt x="8674" y="603"/>
                  </a:cubicBezTo>
                  <a:cubicBezTo>
                    <a:pt x="8078" y="146"/>
                    <a:pt x="7310" y="1"/>
                    <a:pt x="6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0"/>
            <p:cNvSpPr/>
            <p:nvPr/>
          </p:nvSpPr>
          <p:spPr>
            <a:xfrm>
              <a:off x="-117729" y="2086450"/>
              <a:ext cx="874530" cy="1128432"/>
            </a:xfrm>
            <a:custGeom>
              <a:avLst/>
              <a:gdLst/>
              <a:ahLst/>
              <a:cxnLst/>
              <a:rect l="l" t="t" r="r" b="b"/>
              <a:pathLst>
                <a:path w="32408" h="41817" extrusionOk="0">
                  <a:moveTo>
                    <a:pt x="30309" y="1"/>
                  </a:moveTo>
                  <a:cubicBezTo>
                    <a:pt x="29836" y="1"/>
                    <a:pt x="29342" y="124"/>
                    <a:pt x="28916" y="310"/>
                  </a:cubicBezTo>
                  <a:cubicBezTo>
                    <a:pt x="27090" y="1109"/>
                    <a:pt x="25720" y="2661"/>
                    <a:pt x="24556" y="4281"/>
                  </a:cubicBezTo>
                  <a:cubicBezTo>
                    <a:pt x="22662" y="6906"/>
                    <a:pt x="21132" y="9828"/>
                    <a:pt x="20037" y="12909"/>
                  </a:cubicBezTo>
                  <a:cubicBezTo>
                    <a:pt x="20196" y="11700"/>
                    <a:pt x="20219" y="10513"/>
                    <a:pt x="20082" y="9326"/>
                  </a:cubicBezTo>
                  <a:cubicBezTo>
                    <a:pt x="19991" y="8413"/>
                    <a:pt x="19786" y="7500"/>
                    <a:pt x="19786" y="6587"/>
                  </a:cubicBezTo>
                  <a:cubicBezTo>
                    <a:pt x="19808" y="5674"/>
                    <a:pt x="20082" y="4715"/>
                    <a:pt x="20744" y="4099"/>
                  </a:cubicBezTo>
                  <a:cubicBezTo>
                    <a:pt x="21109" y="3779"/>
                    <a:pt x="21543" y="3574"/>
                    <a:pt x="21931" y="3277"/>
                  </a:cubicBezTo>
                  <a:cubicBezTo>
                    <a:pt x="22296" y="2980"/>
                    <a:pt x="22616" y="2524"/>
                    <a:pt x="22547" y="2044"/>
                  </a:cubicBezTo>
                  <a:cubicBezTo>
                    <a:pt x="22468" y="1992"/>
                    <a:pt x="22387" y="1969"/>
                    <a:pt x="22306" y="1969"/>
                  </a:cubicBezTo>
                  <a:cubicBezTo>
                    <a:pt x="21776" y="1969"/>
                    <a:pt x="21200" y="2926"/>
                    <a:pt x="20693" y="2926"/>
                  </a:cubicBezTo>
                  <a:cubicBezTo>
                    <a:pt x="20601" y="2926"/>
                    <a:pt x="20511" y="2895"/>
                    <a:pt x="20425" y="2820"/>
                  </a:cubicBezTo>
                  <a:cubicBezTo>
                    <a:pt x="20356" y="2752"/>
                    <a:pt x="20288" y="2661"/>
                    <a:pt x="20219" y="2569"/>
                  </a:cubicBezTo>
                  <a:cubicBezTo>
                    <a:pt x="20134" y="2490"/>
                    <a:pt x="20035" y="2455"/>
                    <a:pt x="19933" y="2455"/>
                  </a:cubicBezTo>
                  <a:cubicBezTo>
                    <a:pt x="19624" y="2455"/>
                    <a:pt x="19278" y="2763"/>
                    <a:pt x="19124" y="3072"/>
                  </a:cubicBezTo>
                  <a:cubicBezTo>
                    <a:pt x="18918" y="3482"/>
                    <a:pt x="18758" y="4030"/>
                    <a:pt x="18325" y="4190"/>
                  </a:cubicBezTo>
                  <a:cubicBezTo>
                    <a:pt x="18233" y="4223"/>
                    <a:pt x="18137" y="4236"/>
                    <a:pt x="18038" y="4236"/>
                  </a:cubicBezTo>
                  <a:cubicBezTo>
                    <a:pt x="17577" y="4236"/>
                    <a:pt x="17054" y="3945"/>
                    <a:pt x="16652" y="3945"/>
                  </a:cubicBezTo>
                  <a:cubicBezTo>
                    <a:pt x="16473" y="3945"/>
                    <a:pt x="16318" y="4002"/>
                    <a:pt x="16202" y="4167"/>
                  </a:cubicBezTo>
                  <a:cubicBezTo>
                    <a:pt x="16065" y="4350"/>
                    <a:pt x="16065" y="4578"/>
                    <a:pt x="15997" y="4783"/>
                  </a:cubicBezTo>
                  <a:cubicBezTo>
                    <a:pt x="15791" y="5423"/>
                    <a:pt x="15015" y="5605"/>
                    <a:pt x="14353" y="5719"/>
                  </a:cubicBezTo>
                  <a:cubicBezTo>
                    <a:pt x="14473" y="6130"/>
                    <a:pt x="14901" y="6336"/>
                    <a:pt x="15339" y="6336"/>
                  </a:cubicBezTo>
                  <a:cubicBezTo>
                    <a:pt x="15484" y="6336"/>
                    <a:pt x="15631" y="6313"/>
                    <a:pt x="15768" y="6267"/>
                  </a:cubicBezTo>
                  <a:cubicBezTo>
                    <a:pt x="16293" y="6107"/>
                    <a:pt x="16727" y="5696"/>
                    <a:pt x="17229" y="5423"/>
                  </a:cubicBezTo>
                  <a:cubicBezTo>
                    <a:pt x="17506" y="5271"/>
                    <a:pt x="17832" y="5169"/>
                    <a:pt x="18138" y="5169"/>
                  </a:cubicBezTo>
                  <a:cubicBezTo>
                    <a:pt x="18386" y="5169"/>
                    <a:pt x="18620" y="5236"/>
                    <a:pt x="18804" y="5400"/>
                  </a:cubicBezTo>
                  <a:cubicBezTo>
                    <a:pt x="19101" y="5674"/>
                    <a:pt x="19192" y="6062"/>
                    <a:pt x="19238" y="6450"/>
                  </a:cubicBezTo>
                  <a:cubicBezTo>
                    <a:pt x="19991" y="11311"/>
                    <a:pt x="19146" y="16356"/>
                    <a:pt x="17298" y="20898"/>
                  </a:cubicBezTo>
                  <a:cubicBezTo>
                    <a:pt x="16750" y="22290"/>
                    <a:pt x="16088" y="23614"/>
                    <a:pt x="15380" y="24915"/>
                  </a:cubicBezTo>
                  <a:cubicBezTo>
                    <a:pt x="16430" y="21925"/>
                    <a:pt x="16955" y="18753"/>
                    <a:pt x="16932" y="15603"/>
                  </a:cubicBezTo>
                  <a:cubicBezTo>
                    <a:pt x="16932" y="13480"/>
                    <a:pt x="16613" y="11220"/>
                    <a:pt x="15152" y="9668"/>
                  </a:cubicBezTo>
                  <a:cubicBezTo>
                    <a:pt x="14855" y="9349"/>
                    <a:pt x="14490" y="9052"/>
                    <a:pt x="14056" y="8960"/>
                  </a:cubicBezTo>
                  <a:cubicBezTo>
                    <a:pt x="13940" y="8931"/>
                    <a:pt x="13823" y="8918"/>
                    <a:pt x="13707" y="8918"/>
                  </a:cubicBezTo>
                  <a:cubicBezTo>
                    <a:pt x="12825" y="8918"/>
                    <a:pt x="12001" y="9716"/>
                    <a:pt x="11820" y="10604"/>
                  </a:cubicBezTo>
                  <a:cubicBezTo>
                    <a:pt x="11614" y="11608"/>
                    <a:pt x="12025" y="12658"/>
                    <a:pt x="12596" y="13526"/>
                  </a:cubicBezTo>
                  <a:cubicBezTo>
                    <a:pt x="13166" y="14393"/>
                    <a:pt x="13897" y="15146"/>
                    <a:pt x="14422" y="16013"/>
                  </a:cubicBezTo>
                  <a:cubicBezTo>
                    <a:pt x="15449" y="17725"/>
                    <a:pt x="15677" y="19802"/>
                    <a:pt x="15449" y="21765"/>
                  </a:cubicBezTo>
                  <a:cubicBezTo>
                    <a:pt x="15221" y="23637"/>
                    <a:pt x="14627" y="25417"/>
                    <a:pt x="14034" y="27198"/>
                  </a:cubicBezTo>
                  <a:cubicBezTo>
                    <a:pt x="12664" y="29343"/>
                    <a:pt x="11089" y="31398"/>
                    <a:pt x="9446" y="33338"/>
                  </a:cubicBezTo>
                  <a:cubicBezTo>
                    <a:pt x="8829" y="34068"/>
                    <a:pt x="8190" y="34776"/>
                    <a:pt x="7551" y="35461"/>
                  </a:cubicBezTo>
                  <a:cubicBezTo>
                    <a:pt x="8213" y="34091"/>
                    <a:pt x="8601" y="32607"/>
                    <a:pt x="8966" y="31147"/>
                  </a:cubicBezTo>
                  <a:cubicBezTo>
                    <a:pt x="9811" y="27746"/>
                    <a:pt x="10678" y="24322"/>
                    <a:pt x="10838" y="20807"/>
                  </a:cubicBezTo>
                  <a:cubicBezTo>
                    <a:pt x="10907" y="19437"/>
                    <a:pt x="10838" y="17954"/>
                    <a:pt x="9994" y="16881"/>
                  </a:cubicBezTo>
                  <a:cubicBezTo>
                    <a:pt x="9879" y="16744"/>
                    <a:pt x="9742" y="16607"/>
                    <a:pt x="9583" y="16561"/>
                  </a:cubicBezTo>
                  <a:cubicBezTo>
                    <a:pt x="9538" y="16550"/>
                    <a:pt x="9494" y="16545"/>
                    <a:pt x="9450" y="16545"/>
                  </a:cubicBezTo>
                  <a:cubicBezTo>
                    <a:pt x="9228" y="16545"/>
                    <a:pt x="9024" y="16679"/>
                    <a:pt x="8852" y="16812"/>
                  </a:cubicBezTo>
                  <a:cubicBezTo>
                    <a:pt x="8031" y="17520"/>
                    <a:pt x="7483" y="18501"/>
                    <a:pt x="7118" y="19506"/>
                  </a:cubicBezTo>
                  <a:cubicBezTo>
                    <a:pt x="6113" y="22176"/>
                    <a:pt x="6159" y="25098"/>
                    <a:pt x="6433" y="27928"/>
                  </a:cubicBezTo>
                  <a:cubicBezTo>
                    <a:pt x="6684" y="30667"/>
                    <a:pt x="7095" y="33384"/>
                    <a:pt x="6912" y="36100"/>
                  </a:cubicBezTo>
                  <a:cubicBezTo>
                    <a:pt x="4972" y="38086"/>
                    <a:pt x="2804" y="39866"/>
                    <a:pt x="338" y="41144"/>
                  </a:cubicBezTo>
                  <a:cubicBezTo>
                    <a:pt x="315" y="41138"/>
                    <a:pt x="293" y="41135"/>
                    <a:pt x="273" y="41135"/>
                  </a:cubicBezTo>
                  <a:cubicBezTo>
                    <a:pt x="1" y="41135"/>
                    <a:pt x="41" y="41677"/>
                    <a:pt x="338" y="41783"/>
                  </a:cubicBezTo>
                  <a:cubicBezTo>
                    <a:pt x="402" y="41806"/>
                    <a:pt x="467" y="41816"/>
                    <a:pt x="532" y="41816"/>
                  </a:cubicBezTo>
                  <a:cubicBezTo>
                    <a:pt x="792" y="41816"/>
                    <a:pt x="1055" y="41655"/>
                    <a:pt x="1274" y="41509"/>
                  </a:cubicBezTo>
                  <a:cubicBezTo>
                    <a:pt x="3488" y="40026"/>
                    <a:pt x="5543" y="38337"/>
                    <a:pt x="7460" y="36465"/>
                  </a:cubicBezTo>
                  <a:cubicBezTo>
                    <a:pt x="7648" y="36470"/>
                    <a:pt x="7836" y="36472"/>
                    <a:pt x="8024" y="36472"/>
                  </a:cubicBezTo>
                  <a:cubicBezTo>
                    <a:pt x="12339" y="36472"/>
                    <a:pt x="16707" y="35223"/>
                    <a:pt x="20425" y="32927"/>
                  </a:cubicBezTo>
                  <a:cubicBezTo>
                    <a:pt x="21771" y="32082"/>
                    <a:pt x="23141" y="31010"/>
                    <a:pt x="23552" y="29480"/>
                  </a:cubicBezTo>
                  <a:cubicBezTo>
                    <a:pt x="23643" y="29184"/>
                    <a:pt x="23689" y="28841"/>
                    <a:pt x="23575" y="28545"/>
                  </a:cubicBezTo>
                  <a:cubicBezTo>
                    <a:pt x="23415" y="28111"/>
                    <a:pt x="22913" y="27837"/>
                    <a:pt x="22456" y="27814"/>
                  </a:cubicBezTo>
                  <a:cubicBezTo>
                    <a:pt x="22429" y="27813"/>
                    <a:pt x="22402" y="27812"/>
                    <a:pt x="22374" y="27812"/>
                  </a:cubicBezTo>
                  <a:cubicBezTo>
                    <a:pt x="21925" y="27812"/>
                    <a:pt x="21496" y="27986"/>
                    <a:pt x="21087" y="28179"/>
                  </a:cubicBezTo>
                  <a:cubicBezTo>
                    <a:pt x="19420" y="28955"/>
                    <a:pt x="18028" y="30211"/>
                    <a:pt x="16522" y="31261"/>
                  </a:cubicBezTo>
                  <a:cubicBezTo>
                    <a:pt x="14102" y="32950"/>
                    <a:pt x="11386" y="34160"/>
                    <a:pt x="8647" y="35278"/>
                  </a:cubicBezTo>
                  <a:cubicBezTo>
                    <a:pt x="10770" y="33041"/>
                    <a:pt x="12687" y="30599"/>
                    <a:pt x="14330" y="27997"/>
                  </a:cubicBezTo>
                  <a:cubicBezTo>
                    <a:pt x="14516" y="28096"/>
                    <a:pt x="14742" y="28134"/>
                    <a:pt x="14979" y="28134"/>
                  </a:cubicBezTo>
                  <a:cubicBezTo>
                    <a:pt x="15179" y="28134"/>
                    <a:pt x="15387" y="28107"/>
                    <a:pt x="15586" y="28065"/>
                  </a:cubicBezTo>
                  <a:cubicBezTo>
                    <a:pt x="18553" y="27563"/>
                    <a:pt x="21178" y="25874"/>
                    <a:pt x="23392" y="23843"/>
                  </a:cubicBezTo>
                  <a:cubicBezTo>
                    <a:pt x="25218" y="22176"/>
                    <a:pt x="26861" y="20168"/>
                    <a:pt x="27455" y="17771"/>
                  </a:cubicBezTo>
                  <a:cubicBezTo>
                    <a:pt x="27592" y="17109"/>
                    <a:pt x="27660" y="16333"/>
                    <a:pt x="27227" y="15808"/>
                  </a:cubicBezTo>
                  <a:cubicBezTo>
                    <a:pt x="26936" y="15457"/>
                    <a:pt x="26498" y="15299"/>
                    <a:pt x="26042" y="15299"/>
                  </a:cubicBezTo>
                  <a:cubicBezTo>
                    <a:pt x="25638" y="15299"/>
                    <a:pt x="25219" y="15423"/>
                    <a:pt x="24876" y="15648"/>
                  </a:cubicBezTo>
                  <a:cubicBezTo>
                    <a:pt x="24168" y="16128"/>
                    <a:pt x="23734" y="16927"/>
                    <a:pt x="23323" y="17680"/>
                  </a:cubicBezTo>
                  <a:cubicBezTo>
                    <a:pt x="22022" y="20099"/>
                    <a:pt x="20607" y="22519"/>
                    <a:pt x="18599" y="24390"/>
                  </a:cubicBezTo>
                  <a:cubicBezTo>
                    <a:pt x="17480" y="25417"/>
                    <a:pt x="16202" y="26285"/>
                    <a:pt x="14878" y="27084"/>
                  </a:cubicBezTo>
                  <a:cubicBezTo>
                    <a:pt x="16864" y="23706"/>
                    <a:pt x="18393" y="20099"/>
                    <a:pt x="19375" y="16310"/>
                  </a:cubicBezTo>
                  <a:cubicBezTo>
                    <a:pt x="19420" y="16105"/>
                    <a:pt x="19489" y="15922"/>
                    <a:pt x="19534" y="15717"/>
                  </a:cubicBezTo>
                  <a:cubicBezTo>
                    <a:pt x="21292" y="13731"/>
                    <a:pt x="23232" y="11791"/>
                    <a:pt x="25286" y="10033"/>
                  </a:cubicBezTo>
                  <a:cubicBezTo>
                    <a:pt x="27592" y="8070"/>
                    <a:pt x="30125" y="6199"/>
                    <a:pt x="31563" y="3551"/>
                  </a:cubicBezTo>
                  <a:cubicBezTo>
                    <a:pt x="32088" y="2592"/>
                    <a:pt x="32408" y="1291"/>
                    <a:pt x="31655" y="515"/>
                  </a:cubicBezTo>
                  <a:cubicBezTo>
                    <a:pt x="31310" y="146"/>
                    <a:pt x="30822" y="1"/>
                    <a:pt x="30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50"/>
          <p:cNvSpPr/>
          <p:nvPr/>
        </p:nvSpPr>
        <p:spPr>
          <a:xfrm flipH="1">
            <a:off x="3198968" y="305926"/>
            <a:ext cx="174640" cy="113416"/>
          </a:xfrm>
          <a:custGeom>
            <a:avLst/>
            <a:gdLst/>
            <a:ahLst/>
            <a:cxnLst/>
            <a:rect l="l" t="t" r="r" b="b"/>
            <a:pathLst>
              <a:path w="8720" h="5663" extrusionOk="0">
                <a:moveTo>
                  <a:pt x="5592" y="207"/>
                </a:moveTo>
                <a:cubicBezTo>
                  <a:pt x="5958" y="207"/>
                  <a:pt x="6323" y="230"/>
                  <a:pt x="6688" y="298"/>
                </a:cubicBezTo>
                <a:cubicBezTo>
                  <a:pt x="7053" y="344"/>
                  <a:pt x="7487" y="435"/>
                  <a:pt x="7829" y="686"/>
                </a:cubicBezTo>
                <a:cubicBezTo>
                  <a:pt x="8035" y="823"/>
                  <a:pt x="8217" y="1097"/>
                  <a:pt x="8263" y="1371"/>
                </a:cubicBezTo>
                <a:cubicBezTo>
                  <a:pt x="5707" y="1417"/>
                  <a:pt x="3150" y="1599"/>
                  <a:pt x="617" y="1965"/>
                </a:cubicBezTo>
                <a:cubicBezTo>
                  <a:pt x="845" y="1736"/>
                  <a:pt x="1096" y="1554"/>
                  <a:pt x="1256" y="1440"/>
                </a:cubicBezTo>
                <a:cubicBezTo>
                  <a:pt x="2534" y="641"/>
                  <a:pt x="4086" y="207"/>
                  <a:pt x="5592" y="207"/>
                </a:cubicBezTo>
                <a:close/>
                <a:moveTo>
                  <a:pt x="8263" y="1577"/>
                </a:moveTo>
                <a:cubicBezTo>
                  <a:pt x="8263" y="1622"/>
                  <a:pt x="8263" y="1645"/>
                  <a:pt x="8240" y="1668"/>
                </a:cubicBezTo>
                <a:cubicBezTo>
                  <a:pt x="8172" y="1942"/>
                  <a:pt x="7943" y="2170"/>
                  <a:pt x="7738" y="2353"/>
                </a:cubicBezTo>
                <a:cubicBezTo>
                  <a:pt x="7213" y="2764"/>
                  <a:pt x="6711" y="3129"/>
                  <a:pt x="6414" y="3243"/>
                </a:cubicBezTo>
                <a:cubicBezTo>
                  <a:pt x="5119" y="3770"/>
                  <a:pt x="3698" y="4043"/>
                  <a:pt x="2292" y="4043"/>
                </a:cubicBezTo>
                <a:cubicBezTo>
                  <a:pt x="2236" y="4043"/>
                  <a:pt x="2179" y="4043"/>
                  <a:pt x="2123" y="4042"/>
                </a:cubicBezTo>
                <a:cubicBezTo>
                  <a:pt x="1735" y="4019"/>
                  <a:pt x="1324" y="3996"/>
                  <a:pt x="959" y="3836"/>
                </a:cubicBezTo>
                <a:cubicBezTo>
                  <a:pt x="571" y="3654"/>
                  <a:pt x="297" y="3334"/>
                  <a:pt x="229" y="2992"/>
                </a:cubicBezTo>
                <a:cubicBezTo>
                  <a:pt x="183" y="2695"/>
                  <a:pt x="274" y="2444"/>
                  <a:pt x="434" y="2193"/>
                </a:cubicBezTo>
                <a:cubicBezTo>
                  <a:pt x="3013" y="1828"/>
                  <a:pt x="5661" y="1622"/>
                  <a:pt x="8263" y="1577"/>
                </a:cubicBezTo>
                <a:close/>
                <a:moveTo>
                  <a:pt x="8377" y="1942"/>
                </a:moveTo>
                <a:cubicBezTo>
                  <a:pt x="8423" y="2353"/>
                  <a:pt x="8468" y="2764"/>
                  <a:pt x="8491" y="3174"/>
                </a:cubicBezTo>
                <a:cubicBezTo>
                  <a:pt x="8514" y="3311"/>
                  <a:pt x="8514" y="3425"/>
                  <a:pt x="8468" y="3540"/>
                </a:cubicBezTo>
                <a:cubicBezTo>
                  <a:pt x="8446" y="3631"/>
                  <a:pt x="8354" y="3722"/>
                  <a:pt x="8240" y="3813"/>
                </a:cubicBezTo>
                <a:cubicBezTo>
                  <a:pt x="8035" y="3996"/>
                  <a:pt x="7784" y="4179"/>
                  <a:pt x="7441" y="4361"/>
                </a:cubicBezTo>
                <a:cubicBezTo>
                  <a:pt x="6193" y="5075"/>
                  <a:pt x="4756" y="5461"/>
                  <a:pt x="3323" y="5461"/>
                </a:cubicBezTo>
                <a:cubicBezTo>
                  <a:pt x="3105" y="5461"/>
                  <a:pt x="2888" y="5452"/>
                  <a:pt x="2671" y="5434"/>
                </a:cubicBezTo>
                <a:cubicBezTo>
                  <a:pt x="2169" y="5388"/>
                  <a:pt x="1758" y="5320"/>
                  <a:pt x="1393" y="5206"/>
                </a:cubicBezTo>
                <a:cubicBezTo>
                  <a:pt x="936" y="5046"/>
                  <a:pt x="639" y="4863"/>
                  <a:pt x="480" y="4612"/>
                </a:cubicBezTo>
                <a:cubicBezTo>
                  <a:pt x="274" y="4293"/>
                  <a:pt x="251" y="3928"/>
                  <a:pt x="251" y="3540"/>
                </a:cubicBezTo>
                <a:lnTo>
                  <a:pt x="251" y="3540"/>
                </a:lnTo>
                <a:cubicBezTo>
                  <a:pt x="388" y="3745"/>
                  <a:pt x="594" y="3905"/>
                  <a:pt x="868" y="4019"/>
                </a:cubicBezTo>
                <a:cubicBezTo>
                  <a:pt x="1256" y="4202"/>
                  <a:pt x="1735" y="4247"/>
                  <a:pt x="2123" y="4247"/>
                </a:cubicBezTo>
                <a:lnTo>
                  <a:pt x="2374" y="4247"/>
                </a:lnTo>
                <a:cubicBezTo>
                  <a:pt x="3789" y="4247"/>
                  <a:pt x="5204" y="3973"/>
                  <a:pt x="6505" y="3425"/>
                </a:cubicBezTo>
                <a:cubicBezTo>
                  <a:pt x="6871" y="3289"/>
                  <a:pt x="7441" y="2855"/>
                  <a:pt x="7852" y="2512"/>
                </a:cubicBezTo>
                <a:cubicBezTo>
                  <a:pt x="8058" y="2353"/>
                  <a:pt x="8240" y="2170"/>
                  <a:pt x="8377" y="1942"/>
                </a:cubicBezTo>
                <a:close/>
                <a:moveTo>
                  <a:pt x="5642" y="0"/>
                </a:moveTo>
                <a:cubicBezTo>
                  <a:pt x="4073" y="0"/>
                  <a:pt x="2479" y="440"/>
                  <a:pt x="1142" y="1257"/>
                </a:cubicBezTo>
                <a:cubicBezTo>
                  <a:pt x="708" y="1531"/>
                  <a:pt x="23" y="2079"/>
                  <a:pt x="0" y="2786"/>
                </a:cubicBezTo>
                <a:cubicBezTo>
                  <a:pt x="0" y="2809"/>
                  <a:pt x="0" y="2832"/>
                  <a:pt x="0" y="2832"/>
                </a:cubicBezTo>
                <a:cubicBezTo>
                  <a:pt x="23" y="3037"/>
                  <a:pt x="23" y="3243"/>
                  <a:pt x="23" y="3448"/>
                </a:cubicBezTo>
                <a:cubicBezTo>
                  <a:pt x="46" y="3882"/>
                  <a:pt x="46" y="4338"/>
                  <a:pt x="297" y="4726"/>
                </a:cubicBezTo>
                <a:cubicBezTo>
                  <a:pt x="502" y="5023"/>
                  <a:pt x="822" y="5229"/>
                  <a:pt x="1324" y="5388"/>
                </a:cubicBezTo>
                <a:cubicBezTo>
                  <a:pt x="1712" y="5525"/>
                  <a:pt x="2146" y="5594"/>
                  <a:pt x="2648" y="5640"/>
                </a:cubicBezTo>
                <a:cubicBezTo>
                  <a:pt x="2876" y="5662"/>
                  <a:pt x="3082" y="5662"/>
                  <a:pt x="3310" y="5662"/>
                </a:cubicBezTo>
                <a:cubicBezTo>
                  <a:pt x="4794" y="5662"/>
                  <a:pt x="6277" y="5274"/>
                  <a:pt x="7555" y="4544"/>
                </a:cubicBezTo>
                <a:cubicBezTo>
                  <a:pt x="7898" y="4361"/>
                  <a:pt x="8149" y="4179"/>
                  <a:pt x="8377" y="3973"/>
                </a:cubicBezTo>
                <a:cubicBezTo>
                  <a:pt x="8514" y="3882"/>
                  <a:pt x="8628" y="3768"/>
                  <a:pt x="8674" y="3608"/>
                </a:cubicBezTo>
                <a:cubicBezTo>
                  <a:pt x="8720" y="3448"/>
                  <a:pt x="8720" y="3289"/>
                  <a:pt x="8720" y="3174"/>
                </a:cubicBezTo>
                <a:cubicBezTo>
                  <a:pt x="8651" y="2490"/>
                  <a:pt x="8583" y="1828"/>
                  <a:pt x="8468" y="1143"/>
                </a:cubicBezTo>
                <a:cubicBezTo>
                  <a:pt x="8468" y="1120"/>
                  <a:pt x="8423" y="1074"/>
                  <a:pt x="8400" y="1074"/>
                </a:cubicBezTo>
                <a:cubicBezTo>
                  <a:pt x="8286" y="846"/>
                  <a:pt x="8126" y="641"/>
                  <a:pt x="7943" y="504"/>
                </a:cubicBezTo>
                <a:cubicBezTo>
                  <a:pt x="7578" y="230"/>
                  <a:pt x="7099" y="139"/>
                  <a:pt x="6711" y="70"/>
                </a:cubicBezTo>
                <a:cubicBezTo>
                  <a:pt x="6358" y="23"/>
                  <a:pt x="6001" y="0"/>
                  <a:pt x="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0"/>
          <p:cNvSpPr/>
          <p:nvPr/>
        </p:nvSpPr>
        <p:spPr>
          <a:xfrm flipH="1">
            <a:off x="5914460" y="364705"/>
            <a:ext cx="164586" cy="54655"/>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0"/>
          <p:cNvSpPr/>
          <p:nvPr/>
        </p:nvSpPr>
        <p:spPr>
          <a:xfrm flipH="1">
            <a:off x="8154831" y="2548831"/>
            <a:ext cx="68096" cy="64973"/>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0"/>
          <p:cNvSpPr/>
          <p:nvPr/>
        </p:nvSpPr>
        <p:spPr>
          <a:xfrm flipH="1">
            <a:off x="1339431" y="790856"/>
            <a:ext cx="68096" cy="64973"/>
          </a:xfrm>
          <a:custGeom>
            <a:avLst/>
            <a:gdLst/>
            <a:ahLst/>
            <a:cxnLst/>
            <a:rect l="l" t="t" r="r" b="b"/>
            <a:pathLst>
              <a:path w="5319" h="5074" extrusionOk="0">
                <a:moveTo>
                  <a:pt x="3013" y="212"/>
                </a:moveTo>
                <a:cubicBezTo>
                  <a:pt x="3378" y="212"/>
                  <a:pt x="3675" y="281"/>
                  <a:pt x="3949" y="418"/>
                </a:cubicBezTo>
                <a:cubicBezTo>
                  <a:pt x="4565" y="714"/>
                  <a:pt x="5022" y="1422"/>
                  <a:pt x="5067" y="2198"/>
                </a:cubicBezTo>
                <a:cubicBezTo>
                  <a:pt x="5113" y="3020"/>
                  <a:pt x="4816" y="3773"/>
                  <a:pt x="4291" y="4184"/>
                </a:cubicBezTo>
                <a:cubicBezTo>
                  <a:pt x="3766" y="4617"/>
                  <a:pt x="3105" y="4846"/>
                  <a:pt x="2420" y="4846"/>
                </a:cubicBezTo>
                <a:cubicBezTo>
                  <a:pt x="2392" y="4847"/>
                  <a:pt x="2364" y="4847"/>
                  <a:pt x="2337" y="4847"/>
                </a:cubicBezTo>
                <a:cubicBezTo>
                  <a:pt x="1705" y="4847"/>
                  <a:pt x="1103" y="4599"/>
                  <a:pt x="754" y="4184"/>
                </a:cubicBezTo>
                <a:cubicBezTo>
                  <a:pt x="502" y="3864"/>
                  <a:pt x="343" y="3430"/>
                  <a:pt x="297" y="2905"/>
                </a:cubicBezTo>
                <a:cubicBezTo>
                  <a:pt x="229" y="2221"/>
                  <a:pt x="365" y="1604"/>
                  <a:pt x="708" y="1171"/>
                </a:cubicBezTo>
                <a:cubicBezTo>
                  <a:pt x="1027" y="783"/>
                  <a:pt x="1530" y="486"/>
                  <a:pt x="2191" y="326"/>
                </a:cubicBezTo>
                <a:cubicBezTo>
                  <a:pt x="2488" y="258"/>
                  <a:pt x="2762" y="212"/>
                  <a:pt x="3013" y="212"/>
                </a:cubicBezTo>
                <a:close/>
                <a:moveTo>
                  <a:pt x="3043" y="1"/>
                </a:moveTo>
                <a:cubicBezTo>
                  <a:pt x="2763" y="1"/>
                  <a:pt x="2463" y="42"/>
                  <a:pt x="2146" y="121"/>
                </a:cubicBezTo>
                <a:cubicBezTo>
                  <a:pt x="1415" y="303"/>
                  <a:pt x="890" y="600"/>
                  <a:pt x="548" y="1034"/>
                </a:cubicBezTo>
                <a:cubicBezTo>
                  <a:pt x="183" y="1513"/>
                  <a:pt x="0" y="2175"/>
                  <a:pt x="69" y="2928"/>
                </a:cubicBezTo>
                <a:cubicBezTo>
                  <a:pt x="137" y="3499"/>
                  <a:pt x="320" y="3978"/>
                  <a:pt x="594" y="4321"/>
                </a:cubicBezTo>
                <a:cubicBezTo>
                  <a:pt x="1005" y="4800"/>
                  <a:pt x="1667" y="5074"/>
                  <a:pt x="2397" y="5074"/>
                </a:cubicBezTo>
                <a:lnTo>
                  <a:pt x="2420" y="5074"/>
                </a:lnTo>
                <a:cubicBezTo>
                  <a:pt x="3150" y="5051"/>
                  <a:pt x="3858" y="4800"/>
                  <a:pt x="4428" y="4343"/>
                </a:cubicBezTo>
                <a:cubicBezTo>
                  <a:pt x="4999" y="3887"/>
                  <a:pt x="5319" y="3088"/>
                  <a:pt x="5273" y="2198"/>
                </a:cubicBezTo>
                <a:cubicBezTo>
                  <a:pt x="5227" y="1331"/>
                  <a:pt x="4725" y="554"/>
                  <a:pt x="4040" y="212"/>
                </a:cubicBezTo>
                <a:cubicBezTo>
                  <a:pt x="3743" y="70"/>
                  <a:pt x="3409"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0"/>
          <p:cNvSpPr/>
          <p:nvPr/>
        </p:nvSpPr>
        <p:spPr>
          <a:xfrm rot="-2700000">
            <a:off x="8464830" y="648414"/>
            <a:ext cx="122997" cy="192036"/>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0"/>
          <p:cNvSpPr/>
          <p:nvPr/>
        </p:nvSpPr>
        <p:spPr>
          <a:xfrm flipH="1">
            <a:off x="3549635" y="4833305"/>
            <a:ext cx="164586" cy="54655"/>
          </a:xfrm>
          <a:custGeom>
            <a:avLst/>
            <a:gdLst/>
            <a:ahLst/>
            <a:cxnLst/>
            <a:rect l="l" t="t" r="r" b="b"/>
            <a:pathLst>
              <a:path w="8218" h="2729" extrusionOk="0">
                <a:moveTo>
                  <a:pt x="3698" y="948"/>
                </a:moveTo>
                <a:cubicBezTo>
                  <a:pt x="3835" y="1017"/>
                  <a:pt x="3972" y="1131"/>
                  <a:pt x="4064" y="1245"/>
                </a:cubicBezTo>
                <a:cubicBezTo>
                  <a:pt x="4315" y="1496"/>
                  <a:pt x="4406" y="1839"/>
                  <a:pt x="4315" y="2113"/>
                </a:cubicBezTo>
                <a:cubicBezTo>
                  <a:pt x="4269" y="2272"/>
                  <a:pt x="4132" y="2409"/>
                  <a:pt x="3995" y="2478"/>
                </a:cubicBezTo>
                <a:cubicBezTo>
                  <a:pt x="3927" y="2501"/>
                  <a:pt x="3858" y="2512"/>
                  <a:pt x="3793" y="2512"/>
                </a:cubicBezTo>
                <a:cubicBezTo>
                  <a:pt x="3727" y="2512"/>
                  <a:pt x="3664" y="2501"/>
                  <a:pt x="3607" y="2478"/>
                </a:cubicBezTo>
                <a:cubicBezTo>
                  <a:pt x="3288" y="2341"/>
                  <a:pt x="3219" y="1861"/>
                  <a:pt x="3379" y="1473"/>
                </a:cubicBezTo>
                <a:cubicBezTo>
                  <a:pt x="3447" y="1291"/>
                  <a:pt x="3562" y="1108"/>
                  <a:pt x="3698" y="948"/>
                </a:cubicBezTo>
                <a:close/>
                <a:moveTo>
                  <a:pt x="5462" y="0"/>
                </a:moveTo>
                <a:cubicBezTo>
                  <a:pt x="5246" y="0"/>
                  <a:pt x="5022" y="24"/>
                  <a:pt x="4794" y="81"/>
                </a:cubicBezTo>
                <a:cubicBezTo>
                  <a:pt x="4360" y="172"/>
                  <a:pt x="3950" y="401"/>
                  <a:pt x="3653" y="697"/>
                </a:cubicBezTo>
                <a:cubicBezTo>
                  <a:pt x="3420" y="620"/>
                  <a:pt x="3177" y="574"/>
                  <a:pt x="2923" y="574"/>
                </a:cubicBezTo>
                <a:cubicBezTo>
                  <a:pt x="2804" y="574"/>
                  <a:pt x="2682" y="584"/>
                  <a:pt x="2557" y="606"/>
                </a:cubicBezTo>
                <a:cubicBezTo>
                  <a:pt x="1918" y="697"/>
                  <a:pt x="1347" y="1063"/>
                  <a:pt x="982" y="1336"/>
                </a:cubicBezTo>
                <a:cubicBezTo>
                  <a:pt x="617" y="1588"/>
                  <a:pt x="183" y="1976"/>
                  <a:pt x="1" y="2501"/>
                </a:cubicBezTo>
                <a:cubicBezTo>
                  <a:pt x="1" y="2546"/>
                  <a:pt x="24" y="2615"/>
                  <a:pt x="69" y="2615"/>
                </a:cubicBezTo>
                <a:cubicBezTo>
                  <a:pt x="86" y="2620"/>
                  <a:pt x="102" y="2623"/>
                  <a:pt x="116" y="2623"/>
                </a:cubicBezTo>
                <a:cubicBezTo>
                  <a:pt x="159" y="2623"/>
                  <a:pt x="189" y="2598"/>
                  <a:pt x="206" y="2546"/>
                </a:cubicBezTo>
                <a:cubicBezTo>
                  <a:pt x="366" y="2090"/>
                  <a:pt x="777" y="1747"/>
                  <a:pt x="1119" y="1496"/>
                </a:cubicBezTo>
                <a:cubicBezTo>
                  <a:pt x="1667" y="1108"/>
                  <a:pt x="2146" y="880"/>
                  <a:pt x="2603" y="811"/>
                </a:cubicBezTo>
                <a:cubicBezTo>
                  <a:pt x="2702" y="796"/>
                  <a:pt x="2803" y="789"/>
                  <a:pt x="2905" y="789"/>
                </a:cubicBezTo>
                <a:cubicBezTo>
                  <a:pt x="3108" y="789"/>
                  <a:pt x="3310" y="819"/>
                  <a:pt x="3493" y="880"/>
                </a:cubicBezTo>
                <a:cubicBezTo>
                  <a:pt x="3356" y="1040"/>
                  <a:pt x="3242" y="1222"/>
                  <a:pt x="3173" y="1405"/>
                </a:cubicBezTo>
                <a:cubicBezTo>
                  <a:pt x="2991" y="1861"/>
                  <a:pt x="3082" y="2478"/>
                  <a:pt x="3516" y="2683"/>
                </a:cubicBezTo>
                <a:cubicBezTo>
                  <a:pt x="3607" y="2706"/>
                  <a:pt x="3698" y="2729"/>
                  <a:pt x="3767" y="2729"/>
                </a:cubicBezTo>
                <a:cubicBezTo>
                  <a:pt x="3881" y="2729"/>
                  <a:pt x="3972" y="2706"/>
                  <a:pt x="4064" y="2660"/>
                </a:cubicBezTo>
                <a:cubicBezTo>
                  <a:pt x="4292" y="2569"/>
                  <a:pt x="4452" y="2386"/>
                  <a:pt x="4520" y="2181"/>
                </a:cubicBezTo>
                <a:cubicBezTo>
                  <a:pt x="4634" y="1839"/>
                  <a:pt x="4520" y="1405"/>
                  <a:pt x="4223" y="1085"/>
                </a:cubicBezTo>
                <a:cubicBezTo>
                  <a:pt x="4109" y="971"/>
                  <a:pt x="3995" y="880"/>
                  <a:pt x="3858" y="789"/>
                </a:cubicBezTo>
                <a:cubicBezTo>
                  <a:pt x="4109" y="560"/>
                  <a:pt x="4475" y="355"/>
                  <a:pt x="4840" y="286"/>
                </a:cubicBezTo>
                <a:cubicBezTo>
                  <a:pt x="5051" y="237"/>
                  <a:pt x="5259" y="216"/>
                  <a:pt x="5460" y="216"/>
                </a:cubicBezTo>
                <a:cubicBezTo>
                  <a:pt x="5995" y="216"/>
                  <a:pt x="6477" y="365"/>
                  <a:pt x="6826" y="515"/>
                </a:cubicBezTo>
                <a:cubicBezTo>
                  <a:pt x="7191" y="675"/>
                  <a:pt x="7875" y="1040"/>
                  <a:pt x="8012" y="1702"/>
                </a:cubicBezTo>
                <a:cubicBezTo>
                  <a:pt x="8012" y="1770"/>
                  <a:pt x="8081" y="1793"/>
                  <a:pt x="8127" y="1793"/>
                </a:cubicBezTo>
                <a:cubicBezTo>
                  <a:pt x="8195" y="1770"/>
                  <a:pt x="8218" y="1724"/>
                  <a:pt x="8218" y="1656"/>
                </a:cubicBezTo>
                <a:cubicBezTo>
                  <a:pt x="8058" y="903"/>
                  <a:pt x="7328" y="492"/>
                  <a:pt x="6894" y="309"/>
                </a:cubicBezTo>
                <a:cubicBezTo>
                  <a:pt x="6531" y="161"/>
                  <a:pt x="6025" y="0"/>
                  <a:pt x="5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0"/>
          <p:cNvSpPr/>
          <p:nvPr/>
        </p:nvSpPr>
        <p:spPr>
          <a:xfrm>
            <a:off x="5932975" y="4843202"/>
            <a:ext cx="93021" cy="113426"/>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0" name="Google Shape;1040;p50"/>
          <p:cNvGrpSpPr/>
          <p:nvPr/>
        </p:nvGrpSpPr>
        <p:grpSpPr>
          <a:xfrm rot="2700000" flipH="1">
            <a:off x="4317482" y="3867977"/>
            <a:ext cx="874521" cy="1481058"/>
            <a:chOff x="-117729" y="1733810"/>
            <a:chExt cx="874530" cy="1481072"/>
          </a:xfrm>
        </p:grpSpPr>
        <p:sp>
          <p:nvSpPr>
            <p:cNvPr id="1041" name="Google Shape;1041;p50"/>
            <p:cNvSpPr/>
            <p:nvPr/>
          </p:nvSpPr>
          <p:spPr>
            <a:xfrm>
              <a:off x="21973" y="1733810"/>
              <a:ext cx="518652" cy="505591"/>
            </a:xfrm>
            <a:custGeom>
              <a:avLst/>
              <a:gdLst/>
              <a:ahLst/>
              <a:cxnLst/>
              <a:rect l="l" t="t" r="r" b="b"/>
              <a:pathLst>
                <a:path w="19220" h="18736" extrusionOk="0">
                  <a:moveTo>
                    <a:pt x="9145" y="0"/>
                  </a:moveTo>
                  <a:cubicBezTo>
                    <a:pt x="9095" y="0"/>
                    <a:pt x="9044" y="1"/>
                    <a:pt x="8994" y="2"/>
                  </a:cubicBezTo>
                  <a:cubicBezTo>
                    <a:pt x="7190" y="48"/>
                    <a:pt x="5410" y="824"/>
                    <a:pt x="4132" y="2079"/>
                  </a:cubicBezTo>
                  <a:cubicBezTo>
                    <a:pt x="3675" y="2536"/>
                    <a:pt x="3264" y="3084"/>
                    <a:pt x="3127" y="3723"/>
                  </a:cubicBezTo>
                  <a:cubicBezTo>
                    <a:pt x="2945" y="4476"/>
                    <a:pt x="3173" y="5275"/>
                    <a:pt x="3493" y="6005"/>
                  </a:cubicBezTo>
                  <a:cubicBezTo>
                    <a:pt x="4155" y="7466"/>
                    <a:pt x="5182" y="8744"/>
                    <a:pt x="5866" y="10182"/>
                  </a:cubicBezTo>
                  <a:cubicBezTo>
                    <a:pt x="4908" y="9406"/>
                    <a:pt x="3926" y="8630"/>
                    <a:pt x="2945" y="7854"/>
                  </a:cubicBezTo>
                  <a:cubicBezTo>
                    <a:pt x="2717" y="7671"/>
                    <a:pt x="2466" y="7489"/>
                    <a:pt x="2192" y="7420"/>
                  </a:cubicBezTo>
                  <a:cubicBezTo>
                    <a:pt x="2152" y="7416"/>
                    <a:pt x="2112" y="7413"/>
                    <a:pt x="2072" y="7413"/>
                  </a:cubicBezTo>
                  <a:cubicBezTo>
                    <a:pt x="1725" y="7413"/>
                    <a:pt x="1390" y="7586"/>
                    <a:pt x="1164" y="7831"/>
                  </a:cubicBezTo>
                  <a:cubicBezTo>
                    <a:pt x="913" y="8105"/>
                    <a:pt x="776" y="8470"/>
                    <a:pt x="662" y="8835"/>
                  </a:cubicBezTo>
                  <a:cubicBezTo>
                    <a:pt x="0" y="11323"/>
                    <a:pt x="1210" y="14062"/>
                    <a:pt x="3150" y="15752"/>
                  </a:cubicBezTo>
                  <a:cubicBezTo>
                    <a:pt x="5090" y="17441"/>
                    <a:pt x="7647" y="18239"/>
                    <a:pt x="10180" y="18673"/>
                  </a:cubicBezTo>
                  <a:cubicBezTo>
                    <a:pt x="10426" y="18715"/>
                    <a:pt x="10675" y="18735"/>
                    <a:pt x="10925" y="18735"/>
                  </a:cubicBezTo>
                  <a:cubicBezTo>
                    <a:pt x="12446" y="18735"/>
                    <a:pt x="14020" y="17997"/>
                    <a:pt x="15156" y="16938"/>
                  </a:cubicBezTo>
                  <a:cubicBezTo>
                    <a:pt x="16320" y="15866"/>
                    <a:pt x="16868" y="14291"/>
                    <a:pt x="17507" y="12853"/>
                  </a:cubicBezTo>
                  <a:cubicBezTo>
                    <a:pt x="18101" y="11483"/>
                    <a:pt x="18831" y="10159"/>
                    <a:pt x="19014" y="8676"/>
                  </a:cubicBezTo>
                  <a:cubicBezTo>
                    <a:pt x="19219" y="6987"/>
                    <a:pt x="18671" y="5275"/>
                    <a:pt x="18078" y="3677"/>
                  </a:cubicBezTo>
                  <a:cubicBezTo>
                    <a:pt x="17850" y="3015"/>
                    <a:pt x="17599" y="2376"/>
                    <a:pt x="17142" y="1874"/>
                  </a:cubicBezTo>
                  <a:cubicBezTo>
                    <a:pt x="16771" y="1485"/>
                    <a:pt x="16249" y="1205"/>
                    <a:pt x="15735" y="1205"/>
                  </a:cubicBezTo>
                  <a:cubicBezTo>
                    <a:pt x="15586" y="1205"/>
                    <a:pt x="15437" y="1229"/>
                    <a:pt x="15293" y="1280"/>
                  </a:cubicBezTo>
                  <a:cubicBezTo>
                    <a:pt x="14700" y="1509"/>
                    <a:pt x="14335" y="2102"/>
                    <a:pt x="14084" y="2695"/>
                  </a:cubicBezTo>
                  <a:cubicBezTo>
                    <a:pt x="13513" y="3997"/>
                    <a:pt x="13285" y="5412"/>
                    <a:pt x="13079" y="6804"/>
                  </a:cubicBezTo>
                  <a:cubicBezTo>
                    <a:pt x="13148" y="5571"/>
                    <a:pt x="13034" y="4339"/>
                    <a:pt x="12760" y="3129"/>
                  </a:cubicBezTo>
                  <a:cubicBezTo>
                    <a:pt x="12577" y="2262"/>
                    <a:pt x="12280" y="1372"/>
                    <a:pt x="11618" y="778"/>
                  </a:cubicBezTo>
                  <a:cubicBezTo>
                    <a:pt x="10949" y="195"/>
                    <a:pt x="10034"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0"/>
            <p:cNvSpPr/>
            <p:nvPr/>
          </p:nvSpPr>
          <p:spPr>
            <a:xfrm>
              <a:off x="182722" y="1995375"/>
              <a:ext cx="268582" cy="236173"/>
            </a:xfrm>
            <a:custGeom>
              <a:avLst/>
              <a:gdLst/>
              <a:ahLst/>
              <a:cxnLst/>
              <a:rect l="l" t="t" r="r" b="b"/>
              <a:pathLst>
                <a:path w="9953" h="8752" extrusionOk="0">
                  <a:moveTo>
                    <a:pt x="6563" y="1"/>
                  </a:moveTo>
                  <a:cubicBezTo>
                    <a:pt x="6452" y="1"/>
                    <a:pt x="6342" y="4"/>
                    <a:pt x="6232" y="10"/>
                  </a:cubicBezTo>
                  <a:cubicBezTo>
                    <a:pt x="4406" y="78"/>
                    <a:pt x="2626" y="740"/>
                    <a:pt x="1211" y="1882"/>
                  </a:cubicBezTo>
                  <a:cubicBezTo>
                    <a:pt x="754" y="2270"/>
                    <a:pt x="298" y="2726"/>
                    <a:pt x="138" y="3297"/>
                  </a:cubicBezTo>
                  <a:cubicBezTo>
                    <a:pt x="1" y="3776"/>
                    <a:pt x="92" y="4278"/>
                    <a:pt x="229" y="4758"/>
                  </a:cubicBezTo>
                  <a:cubicBezTo>
                    <a:pt x="822" y="6835"/>
                    <a:pt x="2671" y="8569"/>
                    <a:pt x="4817" y="8752"/>
                  </a:cubicBezTo>
                  <a:cubicBezTo>
                    <a:pt x="5661" y="8250"/>
                    <a:pt x="6780" y="8318"/>
                    <a:pt x="7670" y="7930"/>
                  </a:cubicBezTo>
                  <a:cubicBezTo>
                    <a:pt x="8515" y="7588"/>
                    <a:pt x="9131" y="6880"/>
                    <a:pt x="9496" y="6059"/>
                  </a:cubicBezTo>
                  <a:cubicBezTo>
                    <a:pt x="9838" y="5237"/>
                    <a:pt x="9953" y="4324"/>
                    <a:pt x="9884" y="3434"/>
                  </a:cubicBezTo>
                  <a:cubicBezTo>
                    <a:pt x="9816" y="2361"/>
                    <a:pt x="9519" y="1242"/>
                    <a:pt x="8674" y="603"/>
                  </a:cubicBezTo>
                  <a:cubicBezTo>
                    <a:pt x="8078" y="146"/>
                    <a:pt x="7310" y="1"/>
                    <a:pt x="6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0"/>
            <p:cNvSpPr/>
            <p:nvPr/>
          </p:nvSpPr>
          <p:spPr>
            <a:xfrm>
              <a:off x="-117729" y="2086450"/>
              <a:ext cx="874530" cy="1128432"/>
            </a:xfrm>
            <a:custGeom>
              <a:avLst/>
              <a:gdLst/>
              <a:ahLst/>
              <a:cxnLst/>
              <a:rect l="l" t="t" r="r" b="b"/>
              <a:pathLst>
                <a:path w="32408" h="41817" extrusionOk="0">
                  <a:moveTo>
                    <a:pt x="30309" y="1"/>
                  </a:moveTo>
                  <a:cubicBezTo>
                    <a:pt x="29836" y="1"/>
                    <a:pt x="29342" y="124"/>
                    <a:pt x="28916" y="310"/>
                  </a:cubicBezTo>
                  <a:cubicBezTo>
                    <a:pt x="27090" y="1109"/>
                    <a:pt x="25720" y="2661"/>
                    <a:pt x="24556" y="4281"/>
                  </a:cubicBezTo>
                  <a:cubicBezTo>
                    <a:pt x="22662" y="6906"/>
                    <a:pt x="21132" y="9828"/>
                    <a:pt x="20037" y="12909"/>
                  </a:cubicBezTo>
                  <a:cubicBezTo>
                    <a:pt x="20196" y="11700"/>
                    <a:pt x="20219" y="10513"/>
                    <a:pt x="20082" y="9326"/>
                  </a:cubicBezTo>
                  <a:cubicBezTo>
                    <a:pt x="19991" y="8413"/>
                    <a:pt x="19786" y="7500"/>
                    <a:pt x="19786" y="6587"/>
                  </a:cubicBezTo>
                  <a:cubicBezTo>
                    <a:pt x="19808" y="5674"/>
                    <a:pt x="20082" y="4715"/>
                    <a:pt x="20744" y="4099"/>
                  </a:cubicBezTo>
                  <a:cubicBezTo>
                    <a:pt x="21109" y="3779"/>
                    <a:pt x="21543" y="3574"/>
                    <a:pt x="21931" y="3277"/>
                  </a:cubicBezTo>
                  <a:cubicBezTo>
                    <a:pt x="22296" y="2980"/>
                    <a:pt x="22616" y="2524"/>
                    <a:pt x="22547" y="2044"/>
                  </a:cubicBezTo>
                  <a:cubicBezTo>
                    <a:pt x="22468" y="1992"/>
                    <a:pt x="22387" y="1969"/>
                    <a:pt x="22306" y="1969"/>
                  </a:cubicBezTo>
                  <a:cubicBezTo>
                    <a:pt x="21776" y="1969"/>
                    <a:pt x="21200" y="2926"/>
                    <a:pt x="20693" y="2926"/>
                  </a:cubicBezTo>
                  <a:cubicBezTo>
                    <a:pt x="20601" y="2926"/>
                    <a:pt x="20511" y="2895"/>
                    <a:pt x="20425" y="2820"/>
                  </a:cubicBezTo>
                  <a:cubicBezTo>
                    <a:pt x="20356" y="2752"/>
                    <a:pt x="20288" y="2661"/>
                    <a:pt x="20219" y="2569"/>
                  </a:cubicBezTo>
                  <a:cubicBezTo>
                    <a:pt x="20134" y="2490"/>
                    <a:pt x="20035" y="2455"/>
                    <a:pt x="19933" y="2455"/>
                  </a:cubicBezTo>
                  <a:cubicBezTo>
                    <a:pt x="19624" y="2455"/>
                    <a:pt x="19278" y="2763"/>
                    <a:pt x="19124" y="3072"/>
                  </a:cubicBezTo>
                  <a:cubicBezTo>
                    <a:pt x="18918" y="3482"/>
                    <a:pt x="18758" y="4030"/>
                    <a:pt x="18325" y="4190"/>
                  </a:cubicBezTo>
                  <a:cubicBezTo>
                    <a:pt x="18233" y="4223"/>
                    <a:pt x="18137" y="4236"/>
                    <a:pt x="18038" y="4236"/>
                  </a:cubicBezTo>
                  <a:cubicBezTo>
                    <a:pt x="17577" y="4236"/>
                    <a:pt x="17054" y="3945"/>
                    <a:pt x="16652" y="3945"/>
                  </a:cubicBezTo>
                  <a:cubicBezTo>
                    <a:pt x="16473" y="3945"/>
                    <a:pt x="16318" y="4002"/>
                    <a:pt x="16202" y="4167"/>
                  </a:cubicBezTo>
                  <a:cubicBezTo>
                    <a:pt x="16065" y="4350"/>
                    <a:pt x="16065" y="4578"/>
                    <a:pt x="15997" y="4783"/>
                  </a:cubicBezTo>
                  <a:cubicBezTo>
                    <a:pt x="15791" y="5423"/>
                    <a:pt x="15015" y="5605"/>
                    <a:pt x="14353" y="5719"/>
                  </a:cubicBezTo>
                  <a:cubicBezTo>
                    <a:pt x="14473" y="6130"/>
                    <a:pt x="14901" y="6336"/>
                    <a:pt x="15339" y="6336"/>
                  </a:cubicBezTo>
                  <a:cubicBezTo>
                    <a:pt x="15484" y="6336"/>
                    <a:pt x="15631" y="6313"/>
                    <a:pt x="15768" y="6267"/>
                  </a:cubicBezTo>
                  <a:cubicBezTo>
                    <a:pt x="16293" y="6107"/>
                    <a:pt x="16727" y="5696"/>
                    <a:pt x="17229" y="5423"/>
                  </a:cubicBezTo>
                  <a:cubicBezTo>
                    <a:pt x="17506" y="5271"/>
                    <a:pt x="17832" y="5169"/>
                    <a:pt x="18138" y="5169"/>
                  </a:cubicBezTo>
                  <a:cubicBezTo>
                    <a:pt x="18386" y="5169"/>
                    <a:pt x="18620" y="5236"/>
                    <a:pt x="18804" y="5400"/>
                  </a:cubicBezTo>
                  <a:cubicBezTo>
                    <a:pt x="19101" y="5674"/>
                    <a:pt x="19192" y="6062"/>
                    <a:pt x="19238" y="6450"/>
                  </a:cubicBezTo>
                  <a:cubicBezTo>
                    <a:pt x="19991" y="11311"/>
                    <a:pt x="19146" y="16356"/>
                    <a:pt x="17298" y="20898"/>
                  </a:cubicBezTo>
                  <a:cubicBezTo>
                    <a:pt x="16750" y="22290"/>
                    <a:pt x="16088" y="23614"/>
                    <a:pt x="15380" y="24915"/>
                  </a:cubicBezTo>
                  <a:cubicBezTo>
                    <a:pt x="16430" y="21925"/>
                    <a:pt x="16955" y="18753"/>
                    <a:pt x="16932" y="15603"/>
                  </a:cubicBezTo>
                  <a:cubicBezTo>
                    <a:pt x="16932" y="13480"/>
                    <a:pt x="16613" y="11220"/>
                    <a:pt x="15152" y="9668"/>
                  </a:cubicBezTo>
                  <a:cubicBezTo>
                    <a:pt x="14855" y="9349"/>
                    <a:pt x="14490" y="9052"/>
                    <a:pt x="14056" y="8960"/>
                  </a:cubicBezTo>
                  <a:cubicBezTo>
                    <a:pt x="13940" y="8931"/>
                    <a:pt x="13823" y="8918"/>
                    <a:pt x="13707" y="8918"/>
                  </a:cubicBezTo>
                  <a:cubicBezTo>
                    <a:pt x="12825" y="8918"/>
                    <a:pt x="12001" y="9716"/>
                    <a:pt x="11820" y="10604"/>
                  </a:cubicBezTo>
                  <a:cubicBezTo>
                    <a:pt x="11614" y="11608"/>
                    <a:pt x="12025" y="12658"/>
                    <a:pt x="12596" y="13526"/>
                  </a:cubicBezTo>
                  <a:cubicBezTo>
                    <a:pt x="13166" y="14393"/>
                    <a:pt x="13897" y="15146"/>
                    <a:pt x="14422" y="16013"/>
                  </a:cubicBezTo>
                  <a:cubicBezTo>
                    <a:pt x="15449" y="17725"/>
                    <a:pt x="15677" y="19802"/>
                    <a:pt x="15449" y="21765"/>
                  </a:cubicBezTo>
                  <a:cubicBezTo>
                    <a:pt x="15221" y="23637"/>
                    <a:pt x="14627" y="25417"/>
                    <a:pt x="14034" y="27198"/>
                  </a:cubicBezTo>
                  <a:cubicBezTo>
                    <a:pt x="12664" y="29343"/>
                    <a:pt x="11089" y="31398"/>
                    <a:pt x="9446" y="33338"/>
                  </a:cubicBezTo>
                  <a:cubicBezTo>
                    <a:pt x="8829" y="34068"/>
                    <a:pt x="8190" y="34776"/>
                    <a:pt x="7551" y="35461"/>
                  </a:cubicBezTo>
                  <a:cubicBezTo>
                    <a:pt x="8213" y="34091"/>
                    <a:pt x="8601" y="32607"/>
                    <a:pt x="8966" y="31147"/>
                  </a:cubicBezTo>
                  <a:cubicBezTo>
                    <a:pt x="9811" y="27746"/>
                    <a:pt x="10678" y="24322"/>
                    <a:pt x="10838" y="20807"/>
                  </a:cubicBezTo>
                  <a:cubicBezTo>
                    <a:pt x="10907" y="19437"/>
                    <a:pt x="10838" y="17954"/>
                    <a:pt x="9994" y="16881"/>
                  </a:cubicBezTo>
                  <a:cubicBezTo>
                    <a:pt x="9879" y="16744"/>
                    <a:pt x="9742" y="16607"/>
                    <a:pt x="9583" y="16561"/>
                  </a:cubicBezTo>
                  <a:cubicBezTo>
                    <a:pt x="9538" y="16550"/>
                    <a:pt x="9494" y="16545"/>
                    <a:pt x="9450" y="16545"/>
                  </a:cubicBezTo>
                  <a:cubicBezTo>
                    <a:pt x="9228" y="16545"/>
                    <a:pt x="9024" y="16679"/>
                    <a:pt x="8852" y="16812"/>
                  </a:cubicBezTo>
                  <a:cubicBezTo>
                    <a:pt x="8031" y="17520"/>
                    <a:pt x="7483" y="18501"/>
                    <a:pt x="7118" y="19506"/>
                  </a:cubicBezTo>
                  <a:cubicBezTo>
                    <a:pt x="6113" y="22176"/>
                    <a:pt x="6159" y="25098"/>
                    <a:pt x="6433" y="27928"/>
                  </a:cubicBezTo>
                  <a:cubicBezTo>
                    <a:pt x="6684" y="30667"/>
                    <a:pt x="7095" y="33384"/>
                    <a:pt x="6912" y="36100"/>
                  </a:cubicBezTo>
                  <a:cubicBezTo>
                    <a:pt x="4972" y="38086"/>
                    <a:pt x="2804" y="39866"/>
                    <a:pt x="338" y="41144"/>
                  </a:cubicBezTo>
                  <a:cubicBezTo>
                    <a:pt x="315" y="41138"/>
                    <a:pt x="293" y="41135"/>
                    <a:pt x="273" y="41135"/>
                  </a:cubicBezTo>
                  <a:cubicBezTo>
                    <a:pt x="1" y="41135"/>
                    <a:pt x="41" y="41677"/>
                    <a:pt x="338" y="41783"/>
                  </a:cubicBezTo>
                  <a:cubicBezTo>
                    <a:pt x="402" y="41806"/>
                    <a:pt x="467" y="41816"/>
                    <a:pt x="532" y="41816"/>
                  </a:cubicBezTo>
                  <a:cubicBezTo>
                    <a:pt x="792" y="41816"/>
                    <a:pt x="1055" y="41655"/>
                    <a:pt x="1274" y="41509"/>
                  </a:cubicBezTo>
                  <a:cubicBezTo>
                    <a:pt x="3488" y="40026"/>
                    <a:pt x="5543" y="38337"/>
                    <a:pt x="7460" y="36465"/>
                  </a:cubicBezTo>
                  <a:cubicBezTo>
                    <a:pt x="7648" y="36470"/>
                    <a:pt x="7836" y="36472"/>
                    <a:pt x="8024" y="36472"/>
                  </a:cubicBezTo>
                  <a:cubicBezTo>
                    <a:pt x="12339" y="36472"/>
                    <a:pt x="16707" y="35223"/>
                    <a:pt x="20425" y="32927"/>
                  </a:cubicBezTo>
                  <a:cubicBezTo>
                    <a:pt x="21771" y="32082"/>
                    <a:pt x="23141" y="31010"/>
                    <a:pt x="23552" y="29480"/>
                  </a:cubicBezTo>
                  <a:cubicBezTo>
                    <a:pt x="23643" y="29184"/>
                    <a:pt x="23689" y="28841"/>
                    <a:pt x="23575" y="28545"/>
                  </a:cubicBezTo>
                  <a:cubicBezTo>
                    <a:pt x="23415" y="28111"/>
                    <a:pt x="22913" y="27837"/>
                    <a:pt x="22456" y="27814"/>
                  </a:cubicBezTo>
                  <a:cubicBezTo>
                    <a:pt x="22429" y="27813"/>
                    <a:pt x="22402" y="27812"/>
                    <a:pt x="22374" y="27812"/>
                  </a:cubicBezTo>
                  <a:cubicBezTo>
                    <a:pt x="21925" y="27812"/>
                    <a:pt x="21496" y="27986"/>
                    <a:pt x="21087" y="28179"/>
                  </a:cubicBezTo>
                  <a:cubicBezTo>
                    <a:pt x="19420" y="28955"/>
                    <a:pt x="18028" y="30211"/>
                    <a:pt x="16522" y="31261"/>
                  </a:cubicBezTo>
                  <a:cubicBezTo>
                    <a:pt x="14102" y="32950"/>
                    <a:pt x="11386" y="34160"/>
                    <a:pt x="8647" y="35278"/>
                  </a:cubicBezTo>
                  <a:cubicBezTo>
                    <a:pt x="10770" y="33041"/>
                    <a:pt x="12687" y="30599"/>
                    <a:pt x="14330" y="27997"/>
                  </a:cubicBezTo>
                  <a:cubicBezTo>
                    <a:pt x="14516" y="28096"/>
                    <a:pt x="14742" y="28134"/>
                    <a:pt x="14979" y="28134"/>
                  </a:cubicBezTo>
                  <a:cubicBezTo>
                    <a:pt x="15179" y="28134"/>
                    <a:pt x="15387" y="28107"/>
                    <a:pt x="15586" y="28065"/>
                  </a:cubicBezTo>
                  <a:cubicBezTo>
                    <a:pt x="18553" y="27563"/>
                    <a:pt x="21178" y="25874"/>
                    <a:pt x="23392" y="23843"/>
                  </a:cubicBezTo>
                  <a:cubicBezTo>
                    <a:pt x="25218" y="22176"/>
                    <a:pt x="26861" y="20168"/>
                    <a:pt x="27455" y="17771"/>
                  </a:cubicBezTo>
                  <a:cubicBezTo>
                    <a:pt x="27592" y="17109"/>
                    <a:pt x="27660" y="16333"/>
                    <a:pt x="27227" y="15808"/>
                  </a:cubicBezTo>
                  <a:cubicBezTo>
                    <a:pt x="26936" y="15457"/>
                    <a:pt x="26498" y="15299"/>
                    <a:pt x="26042" y="15299"/>
                  </a:cubicBezTo>
                  <a:cubicBezTo>
                    <a:pt x="25638" y="15299"/>
                    <a:pt x="25219" y="15423"/>
                    <a:pt x="24876" y="15648"/>
                  </a:cubicBezTo>
                  <a:cubicBezTo>
                    <a:pt x="24168" y="16128"/>
                    <a:pt x="23734" y="16927"/>
                    <a:pt x="23323" y="17680"/>
                  </a:cubicBezTo>
                  <a:cubicBezTo>
                    <a:pt x="22022" y="20099"/>
                    <a:pt x="20607" y="22519"/>
                    <a:pt x="18599" y="24390"/>
                  </a:cubicBezTo>
                  <a:cubicBezTo>
                    <a:pt x="17480" y="25417"/>
                    <a:pt x="16202" y="26285"/>
                    <a:pt x="14878" y="27084"/>
                  </a:cubicBezTo>
                  <a:cubicBezTo>
                    <a:pt x="16864" y="23706"/>
                    <a:pt x="18393" y="20099"/>
                    <a:pt x="19375" y="16310"/>
                  </a:cubicBezTo>
                  <a:cubicBezTo>
                    <a:pt x="19420" y="16105"/>
                    <a:pt x="19489" y="15922"/>
                    <a:pt x="19534" y="15717"/>
                  </a:cubicBezTo>
                  <a:cubicBezTo>
                    <a:pt x="21292" y="13731"/>
                    <a:pt x="23232" y="11791"/>
                    <a:pt x="25286" y="10033"/>
                  </a:cubicBezTo>
                  <a:cubicBezTo>
                    <a:pt x="27592" y="8070"/>
                    <a:pt x="30125" y="6199"/>
                    <a:pt x="31563" y="3551"/>
                  </a:cubicBezTo>
                  <a:cubicBezTo>
                    <a:pt x="32088" y="2592"/>
                    <a:pt x="32408" y="1291"/>
                    <a:pt x="31655" y="515"/>
                  </a:cubicBezTo>
                  <a:cubicBezTo>
                    <a:pt x="31310" y="146"/>
                    <a:pt x="30822" y="1"/>
                    <a:pt x="30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4" name="Google Shape;1044;p50"/>
          <p:cNvSpPr/>
          <p:nvPr/>
        </p:nvSpPr>
        <p:spPr>
          <a:xfrm flipH="1">
            <a:off x="1917193" y="3878551"/>
            <a:ext cx="904213" cy="1339697"/>
          </a:xfrm>
          <a:custGeom>
            <a:avLst/>
            <a:gdLst/>
            <a:ahLst/>
            <a:cxnLst/>
            <a:rect l="l" t="t" r="r" b="b"/>
            <a:pathLst>
              <a:path w="33508" h="49646" extrusionOk="0">
                <a:moveTo>
                  <a:pt x="12973" y="0"/>
                </a:moveTo>
                <a:cubicBezTo>
                  <a:pt x="11302" y="0"/>
                  <a:pt x="9993" y="1496"/>
                  <a:pt x="9427" y="3059"/>
                </a:cubicBezTo>
                <a:cubicBezTo>
                  <a:pt x="8103" y="6574"/>
                  <a:pt x="9359" y="10729"/>
                  <a:pt x="11915" y="13468"/>
                </a:cubicBezTo>
                <a:cubicBezTo>
                  <a:pt x="13033" y="14654"/>
                  <a:pt x="14449" y="15796"/>
                  <a:pt x="14631" y="17416"/>
                </a:cubicBezTo>
                <a:cubicBezTo>
                  <a:pt x="14700" y="18078"/>
                  <a:pt x="14540" y="18740"/>
                  <a:pt x="14517" y="19402"/>
                </a:cubicBezTo>
                <a:cubicBezTo>
                  <a:pt x="14471" y="20794"/>
                  <a:pt x="14974" y="22232"/>
                  <a:pt x="15955" y="23282"/>
                </a:cubicBezTo>
                <a:cubicBezTo>
                  <a:pt x="17233" y="24675"/>
                  <a:pt x="19242" y="25382"/>
                  <a:pt x="20201" y="27026"/>
                </a:cubicBezTo>
                <a:cubicBezTo>
                  <a:pt x="21410" y="29103"/>
                  <a:pt x="20497" y="31910"/>
                  <a:pt x="21684" y="34010"/>
                </a:cubicBezTo>
                <a:cubicBezTo>
                  <a:pt x="23031" y="36407"/>
                  <a:pt x="26432" y="36749"/>
                  <a:pt x="28281" y="38781"/>
                </a:cubicBezTo>
                <a:cubicBezTo>
                  <a:pt x="29285" y="39831"/>
                  <a:pt x="29742" y="41269"/>
                  <a:pt x="30404" y="42570"/>
                </a:cubicBezTo>
                <a:cubicBezTo>
                  <a:pt x="31043" y="43871"/>
                  <a:pt x="32070" y="45172"/>
                  <a:pt x="33508" y="45400"/>
                </a:cubicBezTo>
                <a:cubicBezTo>
                  <a:pt x="32024" y="44487"/>
                  <a:pt x="31454" y="42501"/>
                  <a:pt x="31202" y="40744"/>
                </a:cubicBezTo>
                <a:cubicBezTo>
                  <a:pt x="30951" y="38986"/>
                  <a:pt x="30746" y="37046"/>
                  <a:pt x="29468" y="35814"/>
                </a:cubicBezTo>
                <a:cubicBezTo>
                  <a:pt x="28737" y="35106"/>
                  <a:pt x="27733" y="34764"/>
                  <a:pt x="26934" y="34147"/>
                </a:cubicBezTo>
                <a:cubicBezTo>
                  <a:pt x="26112" y="33485"/>
                  <a:pt x="25496" y="32549"/>
                  <a:pt x="25245" y="31522"/>
                </a:cubicBezTo>
                <a:cubicBezTo>
                  <a:pt x="24789" y="29582"/>
                  <a:pt x="25565" y="27437"/>
                  <a:pt x="24720" y="25656"/>
                </a:cubicBezTo>
                <a:cubicBezTo>
                  <a:pt x="23921" y="23967"/>
                  <a:pt x="21844" y="23054"/>
                  <a:pt x="21296" y="21251"/>
                </a:cubicBezTo>
                <a:cubicBezTo>
                  <a:pt x="20817" y="19745"/>
                  <a:pt x="21570" y="18124"/>
                  <a:pt x="21273" y="16572"/>
                </a:cubicBezTo>
                <a:cubicBezTo>
                  <a:pt x="20863" y="14312"/>
                  <a:pt x="18443" y="13011"/>
                  <a:pt x="17416" y="10934"/>
                </a:cubicBezTo>
                <a:cubicBezTo>
                  <a:pt x="16777" y="9656"/>
                  <a:pt x="16708" y="8195"/>
                  <a:pt x="16686" y="6757"/>
                </a:cubicBezTo>
                <a:cubicBezTo>
                  <a:pt x="16663" y="5319"/>
                  <a:pt x="16686" y="3858"/>
                  <a:pt x="16161" y="2534"/>
                </a:cubicBezTo>
                <a:cubicBezTo>
                  <a:pt x="15636" y="1188"/>
                  <a:pt x="14449" y="23"/>
                  <a:pt x="13011" y="1"/>
                </a:cubicBezTo>
                <a:cubicBezTo>
                  <a:pt x="12998" y="0"/>
                  <a:pt x="12985" y="0"/>
                  <a:pt x="12973" y="0"/>
                </a:cubicBezTo>
                <a:close/>
                <a:moveTo>
                  <a:pt x="4392" y="14708"/>
                </a:moveTo>
                <a:cubicBezTo>
                  <a:pt x="3463" y="14708"/>
                  <a:pt x="2560" y="14973"/>
                  <a:pt x="1826" y="15567"/>
                </a:cubicBezTo>
                <a:cubicBezTo>
                  <a:pt x="434" y="16686"/>
                  <a:pt x="0" y="18763"/>
                  <a:pt x="571" y="20452"/>
                </a:cubicBezTo>
                <a:cubicBezTo>
                  <a:pt x="1142" y="22141"/>
                  <a:pt x="2602" y="23442"/>
                  <a:pt x="4269" y="24127"/>
                </a:cubicBezTo>
                <a:cubicBezTo>
                  <a:pt x="5455" y="24629"/>
                  <a:pt x="6916" y="24926"/>
                  <a:pt x="7555" y="26067"/>
                </a:cubicBezTo>
                <a:cubicBezTo>
                  <a:pt x="8080" y="27026"/>
                  <a:pt x="7829" y="28236"/>
                  <a:pt x="8263" y="29263"/>
                </a:cubicBezTo>
                <a:cubicBezTo>
                  <a:pt x="9222" y="31454"/>
                  <a:pt x="12554" y="31203"/>
                  <a:pt x="14243" y="32892"/>
                </a:cubicBezTo>
                <a:cubicBezTo>
                  <a:pt x="15430" y="34102"/>
                  <a:pt x="15544" y="35996"/>
                  <a:pt x="16434" y="37434"/>
                </a:cubicBezTo>
                <a:cubicBezTo>
                  <a:pt x="17279" y="38804"/>
                  <a:pt x="18763" y="39648"/>
                  <a:pt x="20269" y="40242"/>
                </a:cubicBezTo>
                <a:cubicBezTo>
                  <a:pt x="21296" y="40652"/>
                  <a:pt x="22369" y="40972"/>
                  <a:pt x="23282" y="41565"/>
                </a:cubicBezTo>
                <a:cubicBezTo>
                  <a:pt x="25907" y="43186"/>
                  <a:pt x="27094" y="46678"/>
                  <a:pt x="29947" y="47865"/>
                </a:cubicBezTo>
                <a:cubicBezTo>
                  <a:pt x="27025" y="46176"/>
                  <a:pt x="27048" y="42068"/>
                  <a:pt x="24811" y="40082"/>
                </a:cubicBezTo>
                <a:cubicBezTo>
                  <a:pt x="23487" y="38895"/>
                  <a:pt x="21479" y="38621"/>
                  <a:pt x="20292" y="37320"/>
                </a:cubicBezTo>
                <a:cubicBezTo>
                  <a:pt x="18375" y="35243"/>
                  <a:pt x="19310" y="31568"/>
                  <a:pt x="17393" y="29491"/>
                </a:cubicBezTo>
                <a:cubicBezTo>
                  <a:pt x="16161" y="28167"/>
                  <a:pt x="14083" y="27893"/>
                  <a:pt x="12828" y="26592"/>
                </a:cubicBezTo>
                <a:cubicBezTo>
                  <a:pt x="11755" y="25474"/>
                  <a:pt x="11504" y="23853"/>
                  <a:pt x="11162" y="22347"/>
                </a:cubicBezTo>
                <a:cubicBezTo>
                  <a:pt x="10682" y="20087"/>
                  <a:pt x="9884" y="17759"/>
                  <a:pt x="8172" y="16207"/>
                </a:cubicBezTo>
                <a:cubicBezTo>
                  <a:pt x="7156" y="15272"/>
                  <a:pt x="5747" y="14708"/>
                  <a:pt x="4392" y="14708"/>
                </a:cubicBezTo>
                <a:close/>
                <a:moveTo>
                  <a:pt x="5136" y="34284"/>
                </a:moveTo>
                <a:cubicBezTo>
                  <a:pt x="2876" y="34307"/>
                  <a:pt x="1210" y="36955"/>
                  <a:pt x="1826" y="39123"/>
                </a:cubicBezTo>
                <a:cubicBezTo>
                  <a:pt x="2433" y="41257"/>
                  <a:pt x="4719" y="42639"/>
                  <a:pt x="6945" y="42639"/>
                </a:cubicBezTo>
                <a:cubicBezTo>
                  <a:pt x="6981" y="42639"/>
                  <a:pt x="7017" y="42639"/>
                  <a:pt x="7053" y="42638"/>
                </a:cubicBezTo>
                <a:cubicBezTo>
                  <a:pt x="7470" y="42623"/>
                  <a:pt x="7888" y="42566"/>
                  <a:pt x="8305" y="42566"/>
                </a:cubicBezTo>
                <a:cubicBezTo>
                  <a:pt x="8504" y="42566"/>
                  <a:pt x="8703" y="42579"/>
                  <a:pt x="8902" y="42615"/>
                </a:cubicBezTo>
                <a:cubicBezTo>
                  <a:pt x="10591" y="42889"/>
                  <a:pt x="11755" y="44647"/>
                  <a:pt x="13444" y="44966"/>
                </a:cubicBezTo>
                <a:cubicBezTo>
                  <a:pt x="13658" y="45009"/>
                  <a:pt x="13873" y="45027"/>
                  <a:pt x="14088" y="45027"/>
                </a:cubicBezTo>
                <a:cubicBezTo>
                  <a:pt x="15090" y="45027"/>
                  <a:pt x="16104" y="44644"/>
                  <a:pt x="17118" y="44644"/>
                </a:cubicBezTo>
                <a:cubicBezTo>
                  <a:pt x="17164" y="44644"/>
                  <a:pt x="17210" y="44645"/>
                  <a:pt x="17256" y="44647"/>
                </a:cubicBezTo>
                <a:cubicBezTo>
                  <a:pt x="20877" y="44738"/>
                  <a:pt x="23021" y="49646"/>
                  <a:pt x="26658" y="49646"/>
                </a:cubicBezTo>
                <a:cubicBezTo>
                  <a:pt x="26666" y="49646"/>
                  <a:pt x="26675" y="49646"/>
                  <a:pt x="26683" y="49646"/>
                </a:cubicBezTo>
                <a:cubicBezTo>
                  <a:pt x="25450" y="48550"/>
                  <a:pt x="24400" y="47363"/>
                  <a:pt x="23716" y="45994"/>
                </a:cubicBezTo>
                <a:cubicBezTo>
                  <a:pt x="23236" y="45058"/>
                  <a:pt x="22894" y="43939"/>
                  <a:pt x="21981" y="43414"/>
                </a:cubicBezTo>
                <a:cubicBezTo>
                  <a:pt x="21342" y="43026"/>
                  <a:pt x="20543" y="43003"/>
                  <a:pt x="19881" y="42684"/>
                </a:cubicBezTo>
                <a:cubicBezTo>
                  <a:pt x="18397" y="41999"/>
                  <a:pt x="17895" y="40036"/>
                  <a:pt x="16503" y="39169"/>
                </a:cubicBezTo>
                <a:cubicBezTo>
                  <a:pt x="15225" y="38393"/>
                  <a:pt x="13558" y="38712"/>
                  <a:pt x="12120" y="38279"/>
                </a:cubicBezTo>
                <a:cubicBezTo>
                  <a:pt x="9496" y="37480"/>
                  <a:pt x="7852" y="34284"/>
                  <a:pt x="5136" y="342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el og indhold_2 spalter">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539998" y="670701"/>
            <a:ext cx="8064002" cy="670446"/>
          </a:xfrm>
          <a:prstGeom prst="rect">
            <a:avLst/>
          </a:prstGeom>
        </p:spPr>
        <p:txBody>
          <a:bodyPr vert="horz" lIns="0" tIns="0" rIns="0" bIns="0" rtlCol="0" anchor="b" anchorCtr="0">
            <a:noAutofit/>
          </a:bodyPr>
          <a:lstStyle>
            <a:lvl1pPr>
              <a:defRPr>
                <a:solidFill>
                  <a:schemeClr val="tx1"/>
                </a:solidFill>
              </a:defRPr>
            </a:lvl1pPr>
          </a:lstStyle>
          <a:p>
            <a:r>
              <a:rPr lang="da-DK"/>
              <a:t>Klik for at tilføje titel</a:t>
            </a:r>
          </a:p>
        </p:txBody>
      </p:sp>
      <p:sp>
        <p:nvSpPr>
          <p:cNvPr id="3" name="Content Placeholder 2"/>
          <p:cNvSpPr>
            <a:spLocks noGrp="1"/>
          </p:cNvSpPr>
          <p:nvPr>
            <p:ph idx="1" hasCustomPrompt="1"/>
          </p:nvPr>
        </p:nvSpPr>
        <p:spPr>
          <a:xfrm>
            <a:off x="539999" y="1644103"/>
            <a:ext cx="3824183" cy="28286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4" name="Date_GeneralDate"/>
          <p:cNvSpPr>
            <a:spLocks noGrp="1"/>
          </p:cNvSpPr>
          <p:nvPr>
            <p:ph type="dt" sz="half" idx="10"/>
          </p:nvPr>
        </p:nvSpPr>
        <p:spPr/>
        <p:txBody>
          <a:bodyPr/>
          <a:lstStyle/>
          <a:p>
            <a:endParaRPr lang="da-DK" noProof="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a:p>
        </p:txBody>
      </p:sp>
      <p:sp>
        <p:nvSpPr>
          <p:cNvPr id="8" name="Content Placeholder 2">
            <a:extLst>
              <a:ext uri="{FF2B5EF4-FFF2-40B4-BE49-F238E27FC236}">
                <a16:creationId xmlns:a16="http://schemas.microsoft.com/office/drawing/2014/main" id="{4AD77458-A514-2344-BDF2-B3D8F0C67580}"/>
              </a:ext>
            </a:extLst>
          </p:cNvPr>
          <p:cNvSpPr>
            <a:spLocks noGrp="1"/>
          </p:cNvSpPr>
          <p:nvPr>
            <p:ph idx="13" hasCustomPrompt="1"/>
          </p:nvPr>
        </p:nvSpPr>
        <p:spPr>
          <a:xfrm>
            <a:off x="4776158" y="1644103"/>
            <a:ext cx="3824183" cy="28286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Tree>
    <p:extLst>
      <p:ext uri="{BB962C8B-B14F-4D97-AF65-F5344CB8AC3E}">
        <p14:creationId xmlns:p14="http://schemas.microsoft.com/office/powerpoint/2010/main" val="362347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el og indhold_1 spalte">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539998" y="670701"/>
            <a:ext cx="8064002" cy="670446"/>
          </a:xfrm>
          <a:prstGeom prst="rect">
            <a:avLst/>
          </a:prstGeom>
        </p:spPr>
        <p:txBody>
          <a:bodyPr vert="horz" lIns="0" tIns="0" rIns="0" bIns="0" rtlCol="0" anchor="b" anchorCtr="0">
            <a:noAutofit/>
          </a:bodyPr>
          <a:lstStyle>
            <a:lvl1pPr>
              <a:defRPr>
                <a:solidFill>
                  <a:schemeClr val="tx1"/>
                </a:solidFill>
              </a:defRPr>
            </a:lvl1pPr>
          </a:lstStyle>
          <a:p>
            <a:r>
              <a:rPr lang="da-DK"/>
              <a:t>Klik for at tilføje titel</a:t>
            </a:r>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4" name="Date_GeneralDate"/>
          <p:cNvSpPr>
            <a:spLocks noGrp="1"/>
          </p:cNvSpPr>
          <p:nvPr>
            <p:ph type="dt" sz="half" idx="10"/>
          </p:nvPr>
        </p:nvSpPr>
        <p:spPr/>
        <p:txBody>
          <a:bodyPr/>
          <a:lstStyle/>
          <a:p>
            <a:endParaRPr lang="da-DK" noProof="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a:p>
        </p:txBody>
      </p:sp>
    </p:spTree>
    <p:extLst>
      <p:ext uri="{BB962C8B-B14F-4D97-AF65-F5344CB8AC3E}">
        <p14:creationId xmlns:p14="http://schemas.microsoft.com/office/powerpoint/2010/main" val="322500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50" y="445025"/>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000"/>
              <a:buFont typeface="Archivo Black"/>
              <a:buNone/>
              <a:defRPr sz="3000">
                <a:solidFill>
                  <a:schemeClr val="accent1"/>
                </a:solidFill>
                <a:latin typeface="Archivo Black"/>
                <a:ea typeface="Archivo Black"/>
                <a:cs typeface="Archivo Black"/>
                <a:sym typeface="Archivo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2"/>
                </a:solidFill>
                <a:latin typeface="Bebas Neue"/>
                <a:ea typeface="Bebas Neue"/>
                <a:cs typeface="Bebas Neue"/>
                <a:sym typeface="Bebas Neue"/>
              </a:defRPr>
            </a:lvl1pPr>
            <a:lvl2pPr lvl="1" algn="r" rtl="0">
              <a:buNone/>
              <a:defRPr sz="1300">
                <a:solidFill>
                  <a:schemeClr val="dk2"/>
                </a:solidFill>
                <a:latin typeface="Bebas Neue"/>
                <a:ea typeface="Bebas Neue"/>
                <a:cs typeface="Bebas Neue"/>
                <a:sym typeface="Bebas Neue"/>
              </a:defRPr>
            </a:lvl2pPr>
            <a:lvl3pPr lvl="2" algn="r" rtl="0">
              <a:buNone/>
              <a:defRPr sz="1300">
                <a:solidFill>
                  <a:schemeClr val="dk2"/>
                </a:solidFill>
                <a:latin typeface="Bebas Neue"/>
                <a:ea typeface="Bebas Neue"/>
                <a:cs typeface="Bebas Neue"/>
                <a:sym typeface="Bebas Neue"/>
              </a:defRPr>
            </a:lvl3pPr>
            <a:lvl4pPr lvl="3" algn="r" rtl="0">
              <a:buNone/>
              <a:defRPr sz="1300">
                <a:solidFill>
                  <a:schemeClr val="dk2"/>
                </a:solidFill>
                <a:latin typeface="Bebas Neue"/>
                <a:ea typeface="Bebas Neue"/>
                <a:cs typeface="Bebas Neue"/>
                <a:sym typeface="Bebas Neue"/>
              </a:defRPr>
            </a:lvl4pPr>
            <a:lvl5pPr lvl="4" algn="r" rtl="0">
              <a:buNone/>
              <a:defRPr sz="1300">
                <a:solidFill>
                  <a:schemeClr val="dk2"/>
                </a:solidFill>
                <a:latin typeface="Bebas Neue"/>
                <a:ea typeface="Bebas Neue"/>
                <a:cs typeface="Bebas Neue"/>
                <a:sym typeface="Bebas Neue"/>
              </a:defRPr>
            </a:lvl5pPr>
            <a:lvl6pPr lvl="5" algn="r" rtl="0">
              <a:buNone/>
              <a:defRPr sz="1300">
                <a:solidFill>
                  <a:schemeClr val="dk2"/>
                </a:solidFill>
                <a:latin typeface="Bebas Neue"/>
                <a:ea typeface="Bebas Neue"/>
                <a:cs typeface="Bebas Neue"/>
                <a:sym typeface="Bebas Neue"/>
              </a:defRPr>
            </a:lvl6pPr>
            <a:lvl7pPr lvl="6" algn="r" rtl="0">
              <a:buNone/>
              <a:defRPr sz="1300">
                <a:solidFill>
                  <a:schemeClr val="dk2"/>
                </a:solidFill>
                <a:latin typeface="Bebas Neue"/>
                <a:ea typeface="Bebas Neue"/>
                <a:cs typeface="Bebas Neue"/>
                <a:sym typeface="Bebas Neue"/>
              </a:defRPr>
            </a:lvl7pPr>
            <a:lvl8pPr lvl="7" algn="r" rtl="0">
              <a:buNone/>
              <a:defRPr sz="1300">
                <a:solidFill>
                  <a:schemeClr val="dk2"/>
                </a:solidFill>
                <a:latin typeface="Bebas Neue"/>
                <a:ea typeface="Bebas Neue"/>
                <a:cs typeface="Bebas Neue"/>
                <a:sym typeface="Bebas Neue"/>
              </a:defRPr>
            </a:lvl8pPr>
            <a:lvl9pPr lvl="8" algn="r" rtl="0">
              <a:buNone/>
              <a:defRPr sz="1300">
                <a:solidFill>
                  <a:schemeClr val="dk2"/>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73" r:id="rId4"/>
    <p:sldLayoutId id="2147483677" r:id="rId5"/>
    <p:sldLayoutId id="2147483695" r:id="rId6"/>
    <p:sldLayoutId id="2147483696" r:id="rId7"/>
    <p:sldLayoutId id="2147483701" r:id="rId8"/>
    <p:sldLayoutId id="2147483702" r:id="rId9"/>
    <p:sldLayoutId id="214748370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2.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CBC5B8C-14B7-4B3F-865F-9E2CF9BEDBBD}"/>
              </a:ext>
            </a:extLst>
          </p:cNvPr>
          <p:cNvSpPr>
            <a:spLocks noGrp="1"/>
          </p:cNvSpPr>
          <p:nvPr>
            <p:ph type="title"/>
          </p:nvPr>
        </p:nvSpPr>
        <p:spPr/>
        <p:txBody>
          <a:bodyPr/>
          <a:lstStyle/>
          <a:p>
            <a:r>
              <a:rPr lang="da-DK" b="1">
                <a:solidFill>
                  <a:srgbClr val="002060"/>
                </a:solidFill>
                <a:latin typeface="Arial"/>
                <a:cs typeface="Arial"/>
              </a:rPr>
              <a:t>APN - sygeplejerskers rolle i komplekse borgerforløb</a:t>
            </a:r>
            <a:br>
              <a:rPr lang="da-DK">
                <a:solidFill>
                  <a:srgbClr val="002060"/>
                </a:solidFill>
                <a:latin typeface="Arial"/>
                <a:cs typeface="Arial"/>
              </a:rPr>
            </a:br>
            <a:endParaRPr lang="da-DK" sz="1350">
              <a:solidFill>
                <a:srgbClr val="002060"/>
              </a:solidFill>
            </a:endParaRPr>
          </a:p>
        </p:txBody>
      </p:sp>
      <p:sp>
        <p:nvSpPr>
          <p:cNvPr id="6" name="Pladsholder til tekst 5">
            <a:extLst>
              <a:ext uri="{FF2B5EF4-FFF2-40B4-BE49-F238E27FC236}">
                <a16:creationId xmlns:a16="http://schemas.microsoft.com/office/drawing/2014/main" id="{DA9AAE30-01D3-4037-BE1F-9792DF6401D5}"/>
              </a:ext>
            </a:extLst>
          </p:cNvPr>
          <p:cNvSpPr>
            <a:spLocks noGrp="1"/>
          </p:cNvSpPr>
          <p:nvPr>
            <p:ph type="body" idx="1"/>
          </p:nvPr>
        </p:nvSpPr>
        <p:spPr>
          <a:xfrm>
            <a:off x="216508" y="1500019"/>
            <a:ext cx="8064002" cy="2828696"/>
          </a:xfrm>
        </p:spPr>
        <p:txBody>
          <a:bodyPr spcFirstLastPara="1" vert="horz" wrap="square" lIns="0" tIns="0" rIns="0" bIns="0" rtlCol="0" anchor="t" anchorCtr="0">
            <a:noAutofit/>
          </a:bodyPr>
          <a:lstStyle/>
          <a:p>
            <a:pPr marL="257175" indent="-257175" algn="ctr">
              <a:lnSpc>
                <a:spcPct val="150000"/>
              </a:lnSpc>
              <a:buSzPts val="2400"/>
              <a:buFont typeface="Calibri" panose="020B0604020202020204" pitchFamily="34" charset="0"/>
              <a:buChar char="-"/>
            </a:pPr>
            <a:endParaRPr lang="da-DK" sz="1500"/>
          </a:p>
          <a:p>
            <a:pPr marL="0" indent="0">
              <a:lnSpc>
                <a:spcPct val="150000"/>
              </a:lnSpc>
              <a:spcBef>
                <a:spcPts val="450"/>
              </a:spcBef>
              <a:buSzPts val="2400"/>
              <a:buNone/>
            </a:pPr>
            <a:endParaRPr lang="da-DK" sz="1500"/>
          </a:p>
          <a:p>
            <a:pPr marL="257175" indent="-134779">
              <a:lnSpc>
                <a:spcPct val="150000"/>
              </a:lnSpc>
              <a:spcBef>
                <a:spcPts val="450"/>
              </a:spcBef>
              <a:buSzPts val="2400"/>
              <a:buFont typeface="Calibri" panose="020B0604020202020204" pitchFamily="34" charset="0"/>
              <a:buChar char="-"/>
            </a:pPr>
            <a:endParaRPr lang="da-DK"/>
          </a:p>
          <a:p>
            <a:pPr marL="85725" indent="0">
              <a:buNone/>
            </a:pPr>
            <a:endParaRPr lang="da-DK"/>
          </a:p>
        </p:txBody>
      </p:sp>
      <p:pic>
        <p:nvPicPr>
          <p:cNvPr id="2" name="Picture 1">
            <a:extLst>
              <a:ext uri="{FF2B5EF4-FFF2-40B4-BE49-F238E27FC236}">
                <a16:creationId xmlns:a16="http://schemas.microsoft.com/office/drawing/2014/main" id="{404BED49-A041-212B-164C-73E301CFCB93}"/>
              </a:ext>
            </a:extLst>
          </p:cNvPr>
          <p:cNvPicPr>
            <a:picLocks noChangeAspect="1"/>
          </p:cNvPicPr>
          <p:nvPr/>
        </p:nvPicPr>
        <p:blipFill>
          <a:blip r:embed="rId3"/>
          <a:srcRect t="16033" b="16634"/>
          <a:stretch>
            <a:fillRect/>
          </a:stretch>
        </p:blipFill>
        <p:spPr>
          <a:xfrm>
            <a:off x="1523519" y="1288971"/>
            <a:ext cx="6092207" cy="3096210"/>
          </a:xfrm>
          <a:prstGeom prst="rect">
            <a:avLst/>
          </a:prstGeom>
        </p:spPr>
      </p:pic>
      <p:sp>
        <p:nvSpPr>
          <p:cNvPr id="4" name="Undertitel 2">
            <a:extLst>
              <a:ext uri="{FF2B5EF4-FFF2-40B4-BE49-F238E27FC236}">
                <a16:creationId xmlns:a16="http://schemas.microsoft.com/office/drawing/2014/main" id="{A04F084B-4A58-8662-074D-6165275544C7}"/>
              </a:ext>
            </a:extLst>
          </p:cNvPr>
          <p:cNvSpPr txBox="1">
            <a:spLocks/>
          </p:cNvSpPr>
          <p:nvPr/>
        </p:nvSpPr>
        <p:spPr>
          <a:xfrm>
            <a:off x="1556022" y="4544053"/>
            <a:ext cx="6443826" cy="598380"/>
          </a:xfrm>
          <a:prstGeom prst="rect">
            <a:avLst/>
          </a:prstGeom>
        </p:spPr>
        <p:txBody>
          <a:bodyPr vert="horz" lIns="0" tIns="0" rIns="0" bIns="0" rtlCol="0" anchor="t">
            <a:normAutofit fontScale="92500" lnSpcReduction="20000"/>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chemeClr val="tx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chemeClr val="tx1"/>
                </a:solidFill>
                <a:latin typeface="Arial" panose="020B0604020202020204" pitchFamily="34" charset="0"/>
                <a:ea typeface="+mn-ea"/>
                <a:cs typeface="Arial" panose="020B0604020202020204" pitchFamily="34" charset="0"/>
              </a:defRPr>
            </a:lvl9pPr>
          </a:lstStyle>
          <a:p>
            <a:pPr marL="0" indent="0" algn="ctr">
              <a:buNone/>
            </a:pPr>
            <a:r>
              <a:rPr lang="da-DK" sz="1500" b="1">
                <a:solidFill>
                  <a:srgbClr val="002060"/>
                </a:solidFill>
                <a:latin typeface="Arial"/>
                <a:cs typeface="Arial"/>
              </a:rPr>
              <a:t>Cand. Cur. APN-sygeplejersker: </a:t>
            </a:r>
            <a:br>
              <a:rPr lang="da-DK" sz="1500" b="1">
                <a:latin typeface="Arial"/>
                <a:cs typeface="Arial"/>
              </a:rPr>
            </a:br>
            <a:r>
              <a:rPr lang="da-DK" sz="1500" b="1">
                <a:solidFill>
                  <a:srgbClr val="002060"/>
                </a:solidFill>
                <a:latin typeface="Arial"/>
                <a:cs typeface="Arial"/>
              </a:rPr>
              <a:t>Methe Elbeck, Charlotte Tomra, Catrine Dalsgaard, </a:t>
            </a:r>
            <a:endParaRPr lang="en-US" sz="1500" b="1">
              <a:solidFill>
                <a:srgbClr val="002060"/>
              </a:solidFill>
              <a:latin typeface="Arial"/>
              <a:cs typeface="Arial"/>
            </a:endParaRPr>
          </a:p>
          <a:p>
            <a:pPr marL="0" indent="0" algn="ctr">
              <a:buNone/>
            </a:pPr>
            <a:r>
              <a:rPr lang="da-DK" sz="1500" b="1">
                <a:solidFill>
                  <a:srgbClr val="002060"/>
                </a:solidFill>
                <a:latin typeface="Arial"/>
                <a:cs typeface="Arial"/>
              </a:rPr>
              <a:t>Malene Bæk Jakobsen, Vibeke Bøgh, Sarah Louise Mortensen</a:t>
            </a:r>
            <a:endParaRPr lang="en-US" sz="1500" b="1">
              <a:solidFill>
                <a:srgbClr val="002060"/>
              </a:solidFill>
              <a:latin typeface="Arial"/>
              <a:cs typeface="Arial"/>
            </a:endParaRPr>
          </a:p>
        </p:txBody>
      </p:sp>
    </p:spTree>
    <p:extLst>
      <p:ext uri="{BB962C8B-B14F-4D97-AF65-F5344CB8AC3E}">
        <p14:creationId xmlns:p14="http://schemas.microsoft.com/office/powerpoint/2010/main" val="3541062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67AED-E490-449F-0D98-1164039DB210}"/>
            </a:ext>
          </a:extLst>
        </p:cNvPr>
        <p:cNvGrpSpPr/>
        <p:nvPr/>
      </p:nvGrpSpPr>
      <p:grpSpPr>
        <a:xfrm>
          <a:off x="0" y="0"/>
          <a:ext cx="0" cy="0"/>
          <a:chOff x="0" y="0"/>
          <a:chExt cx="0" cy="0"/>
        </a:xfrm>
      </p:grpSpPr>
      <p:sp>
        <p:nvSpPr>
          <p:cNvPr id="2" name="Tekstfelt 1">
            <a:extLst>
              <a:ext uri="{FF2B5EF4-FFF2-40B4-BE49-F238E27FC236}">
                <a16:creationId xmlns:a16="http://schemas.microsoft.com/office/drawing/2014/main" id="{19A2EC8E-5B9E-3D17-6E53-9F751727913C}"/>
              </a:ext>
            </a:extLst>
          </p:cNvPr>
          <p:cNvSpPr txBox="1"/>
          <p:nvPr/>
        </p:nvSpPr>
        <p:spPr>
          <a:xfrm>
            <a:off x="530677" y="398271"/>
            <a:ext cx="8433707" cy="553998"/>
          </a:xfrm>
          <a:prstGeom prst="rect">
            <a:avLst/>
          </a:prstGeom>
          <a:noFill/>
        </p:spPr>
        <p:txBody>
          <a:bodyPr wrap="square" rtlCol="0">
            <a:spAutoFit/>
          </a:bodyPr>
          <a:lstStyle/>
          <a:p>
            <a:pPr algn="ctr"/>
            <a:r>
              <a:rPr lang="da-DK" sz="3000" b="1">
                <a:solidFill>
                  <a:srgbClr val="002060"/>
                </a:solidFill>
              </a:rPr>
              <a:t>CFS - SKRØBELIGHEDSSCORE</a:t>
            </a:r>
          </a:p>
        </p:txBody>
      </p:sp>
      <p:pic>
        <p:nvPicPr>
          <p:cNvPr id="8" name="Billede 7" descr="Et billede, der indeholder tekst, skærmbillede, Font/skrifttype, dokument&#10;&#10;AI-genereret indhold kan være ukorrekt.">
            <a:extLst>
              <a:ext uri="{FF2B5EF4-FFF2-40B4-BE49-F238E27FC236}">
                <a16:creationId xmlns:a16="http://schemas.microsoft.com/office/drawing/2014/main" id="{AE7522E1-1B34-8947-7A08-75503CB5FA42}"/>
              </a:ext>
            </a:extLst>
          </p:cNvPr>
          <p:cNvPicPr>
            <a:picLocks noChangeAspect="1"/>
          </p:cNvPicPr>
          <p:nvPr/>
        </p:nvPicPr>
        <p:blipFill>
          <a:blip r:embed="rId3"/>
          <a:stretch>
            <a:fillRect/>
          </a:stretch>
        </p:blipFill>
        <p:spPr>
          <a:xfrm>
            <a:off x="788529" y="1320256"/>
            <a:ext cx="4687122" cy="3151101"/>
          </a:xfrm>
          <a:prstGeom prst="rect">
            <a:avLst/>
          </a:prstGeom>
          <a:ln>
            <a:noFill/>
          </a:ln>
          <a:effectLst>
            <a:outerShdw blurRad="292100" dist="139700" dir="2700000" algn="tl" rotWithShape="0">
              <a:srgbClr val="333333">
                <a:alpha val="65000"/>
              </a:srgbClr>
            </a:outerShdw>
          </a:effectLst>
        </p:spPr>
      </p:pic>
      <p:sp>
        <p:nvSpPr>
          <p:cNvPr id="3" name="Tekstfelt 2">
            <a:extLst>
              <a:ext uri="{FF2B5EF4-FFF2-40B4-BE49-F238E27FC236}">
                <a16:creationId xmlns:a16="http://schemas.microsoft.com/office/drawing/2014/main" id="{75D67D10-5C3E-439C-873C-76CF82F39741}"/>
              </a:ext>
            </a:extLst>
          </p:cNvPr>
          <p:cNvSpPr txBox="1"/>
          <p:nvPr/>
        </p:nvSpPr>
        <p:spPr>
          <a:xfrm>
            <a:off x="5867399" y="1508760"/>
            <a:ext cx="2909047" cy="2369880"/>
          </a:xfrm>
          <a:prstGeom prst="rect">
            <a:avLst/>
          </a:prstGeom>
          <a:noFill/>
        </p:spPr>
        <p:txBody>
          <a:bodyPr wrap="square" lIns="91440" tIns="45720" rIns="91440" bIns="45720" rtlCol="0" anchor="t">
            <a:spAutoFit/>
          </a:bodyPr>
          <a:lstStyle/>
          <a:p>
            <a:r>
              <a:rPr lang="da-DK" sz="1800">
                <a:solidFill>
                  <a:srgbClr val="002060"/>
                </a:solidFill>
              </a:rPr>
              <a:t>CFS 7 – Svært skrøbelig </a:t>
            </a:r>
            <a:br>
              <a:rPr lang="da-DK" sz="1800"/>
            </a:br>
            <a:r>
              <a:rPr lang="da-DK" sz="1800" b="1">
                <a:solidFill>
                  <a:srgbClr val="002060"/>
                </a:solidFill>
              </a:rPr>
              <a:t>APN - triage = 2 point</a:t>
            </a:r>
          </a:p>
          <a:p>
            <a:endParaRPr lang="da-DK"/>
          </a:p>
          <a:p>
            <a:endParaRPr lang="da-DK"/>
          </a:p>
          <a:p>
            <a:endParaRPr lang="da-DK"/>
          </a:p>
          <a:p>
            <a:endParaRPr lang="da-DK"/>
          </a:p>
          <a:p>
            <a:endParaRPr lang="da-DK"/>
          </a:p>
          <a:p>
            <a:endParaRPr lang="da-DK"/>
          </a:p>
          <a:p>
            <a:endParaRPr lang="da-DK"/>
          </a:p>
          <a:p>
            <a:endParaRPr lang="da-DK"/>
          </a:p>
        </p:txBody>
      </p:sp>
      <p:pic>
        <p:nvPicPr>
          <p:cNvPr id="7" name="Billede 6" descr="Et billede, der indeholder slæde">
            <a:extLst>
              <a:ext uri="{FF2B5EF4-FFF2-40B4-BE49-F238E27FC236}">
                <a16:creationId xmlns:a16="http://schemas.microsoft.com/office/drawing/2014/main" id="{10EA0151-03D4-30A8-AC26-ED6F35B843CB}"/>
              </a:ext>
            </a:extLst>
          </p:cNvPr>
          <p:cNvPicPr>
            <a:picLocks noChangeAspect="1"/>
          </p:cNvPicPr>
          <p:nvPr/>
        </p:nvPicPr>
        <p:blipFill>
          <a:blip r:embed="rId4"/>
          <a:stretch>
            <a:fillRect/>
          </a:stretch>
        </p:blipFill>
        <p:spPr>
          <a:xfrm>
            <a:off x="5920740" y="2571750"/>
            <a:ext cx="2087991" cy="1331367"/>
          </a:xfrm>
          <a:prstGeom prst="rect">
            <a:avLst/>
          </a:prstGeom>
        </p:spPr>
      </p:pic>
      <p:sp>
        <p:nvSpPr>
          <p:cNvPr id="9" name="Rektangel: afrundede hjørner 8">
            <a:extLst>
              <a:ext uri="{FF2B5EF4-FFF2-40B4-BE49-F238E27FC236}">
                <a16:creationId xmlns:a16="http://schemas.microsoft.com/office/drawing/2014/main" id="{CE3A1701-DC02-115B-5FFE-B9B96EAF9F67}"/>
              </a:ext>
            </a:extLst>
          </p:cNvPr>
          <p:cNvSpPr/>
          <p:nvPr/>
        </p:nvSpPr>
        <p:spPr>
          <a:xfrm>
            <a:off x="3246120" y="1320256"/>
            <a:ext cx="2171700" cy="553998"/>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Tree>
    <p:extLst>
      <p:ext uri="{BB962C8B-B14F-4D97-AF65-F5344CB8AC3E}">
        <p14:creationId xmlns:p14="http://schemas.microsoft.com/office/powerpoint/2010/main" val="3506361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15E01-34D8-B777-83B0-A8FB41CCF456}"/>
            </a:ext>
          </a:extLst>
        </p:cNvPr>
        <p:cNvGrpSpPr/>
        <p:nvPr/>
      </p:nvGrpSpPr>
      <p:grpSpPr>
        <a:xfrm>
          <a:off x="0" y="0"/>
          <a:ext cx="0" cy="0"/>
          <a:chOff x="0" y="0"/>
          <a:chExt cx="0" cy="0"/>
        </a:xfrm>
      </p:grpSpPr>
      <p:sp>
        <p:nvSpPr>
          <p:cNvPr id="2" name="Tekstfelt 1">
            <a:extLst>
              <a:ext uri="{FF2B5EF4-FFF2-40B4-BE49-F238E27FC236}">
                <a16:creationId xmlns:a16="http://schemas.microsoft.com/office/drawing/2014/main" id="{576F742A-4B5E-B403-8BD5-6072EE1DED30}"/>
              </a:ext>
            </a:extLst>
          </p:cNvPr>
          <p:cNvSpPr txBox="1"/>
          <p:nvPr/>
        </p:nvSpPr>
        <p:spPr>
          <a:xfrm>
            <a:off x="530677" y="398271"/>
            <a:ext cx="8433707" cy="553998"/>
          </a:xfrm>
          <a:prstGeom prst="rect">
            <a:avLst/>
          </a:prstGeom>
          <a:noFill/>
        </p:spPr>
        <p:txBody>
          <a:bodyPr wrap="square" lIns="91440" tIns="45720" rIns="91440" bIns="45720" rtlCol="0" anchor="t">
            <a:spAutoFit/>
          </a:bodyPr>
          <a:lstStyle/>
          <a:p>
            <a:pPr algn="ctr"/>
            <a:r>
              <a:rPr lang="da-DK" sz="3000" b="1">
                <a:solidFill>
                  <a:srgbClr val="002060"/>
                </a:solidFill>
              </a:rPr>
              <a:t>OBJEKTIV VURDERET SYMPTOMBYRDE</a:t>
            </a:r>
          </a:p>
        </p:txBody>
      </p:sp>
      <p:pic>
        <p:nvPicPr>
          <p:cNvPr id="5" name="Billede 4">
            <a:extLst>
              <a:ext uri="{FF2B5EF4-FFF2-40B4-BE49-F238E27FC236}">
                <a16:creationId xmlns:a16="http://schemas.microsoft.com/office/drawing/2014/main" id="{92B670DE-51D0-EAC0-DA8A-0D5B0C57B195}"/>
              </a:ext>
            </a:extLst>
          </p:cNvPr>
          <p:cNvPicPr>
            <a:picLocks noChangeAspect="1"/>
          </p:cNvPicPr>
          <p:nvPr/>
        </p:nvPicPr>
        <p:blipFill>
          <a:blip r:embed="rId3"/>
          <a:stretch>
            <a:fillRect/>
          </a:stretch>
        </p:blipFill>
        <p:spPr>
          <a:xfrm>
            <a:off x="979553" y="1128671"/>
            <a:ext cx="4757636" cy="3374750"/>
          </a:xfrm>
          <a:prstGeom prst="rect">
            <a:avLst/>
          </a:prstGeom>
          <a:ln>
            <a:noFill/>
          </a:ln>
          <a:effectLst>
            <a:outerShdw blurRad="292100" dist="139700" dir="2700000" algn="tl" rotWithShape="0">
              <a:srgbClr val="333333">
                <a:alpha val="65000"/>
              </a:srgbClr>
            </a:outerShdw>
          </a:effectLst>
        </p:spPr>
      </p:pic>
      <p:sp>
        <p:nvSpPr>
          <p:cNvPr id="7" name="Tekstfelt 6">
            <a:extLst>
              <a:ext uri="{FF2B5EF4-FFF2-40B4-BE49-F238E27FC236}">
                <a16:creationId xmlns:a16="http://schemas.microsoft.com/office/drawing/2014/main" id="{475A0674-2E2D-7FC9-6D93-2AB53062D3A5}"/>
              </a:ext>
            </a:extLst>
          </p:cNvPr>
          <p:cNvSpPr txBox="1"/>
          <p:nvPr/>
        </p:nvSpPr>
        <p:spPr>
          <a:xfrm>
            <a:off x="5867400" y="1440904"/>
            <a:ext cx="2583180" cy="2862322"/>
          </a:xfrm>
          <a:prstGeom prst="rect">
            <a:avLst/>
          </a:prstGeom>
          <a:noFill/>
        </p:spPr>
        <p:txBody>
          <a:bodyPr wrap="square" rtlCol="0">
            <a:spAutoFit/>
          </a:bodyPr>
          <a:lstStyle/>
          <a:p>
            <a:r>
              <a:rPr lang="da-DK" sz="1800">
                <a:solidFill>
                  <a:srgbClr val="002060"/>
                </a:solidFill>
              </a:rPr>
              <a:t>Svær symptombyrde </a:t>
            </a:r>
            <a:br>
              <a:rPr lang="da-DK" sz="1800">
                <a:solidFill>
                  <a:srgbClr val="002060"/>
                </a:solidFill>
              </a:rPr>
            </a:br>
            <a:r>
              <a:rPr lang="da-DK" sz="1800" b="1">
                <a:solidFill>
                  <a:srgbClr val="002060"/>
                </a:solidFill>
              </a:rPr>
              <a:t>APN - triage = 2 point </a:t>
            </a:r>
          </a:p>
          <a:p>
            <a:endParaRPr lang="da-DK" sz="1800"/>
          </a:p>
          <a:p>
            <a:endParaRPr lang="da-DK" sz="1800"/>
          </a:p>
          <a:p>
            <a:endParaRPr lang="da-DK" sz="1800"/>
          </a:p>
          <a:p>
            <a:endParaRPr lang="da-DK" sz="1800"/>
          </a:p>
          <a:p>
            <a:endParaRPr lang="da-DK" sz="1800"/>
          </a:p>
          <a:p>
            <a:endParaRPr lang="da-DK" sz="1800"/>
          </a:p>
          <a:p>
            <a:endParaRPr lang="da-DK" sz="1800"/>
          </a:p>
          <a:p>
            <a:endParaRPr lang="da-DK" sz="1800"/>
          </a:p>
        </p:txBody>
      </p:sp>
      <p:pic>
        <p:nvPicPr>
          <p:cNvPr id="9" name="Billede 8" descr="Et billede, der indeholder slæde">
            <a:extLst>
              <a:ext uri="{FF2B5EF4-FFF2-40B4-BE49-F238E27FC236}">
                <a16:creationId xmlns:a16="http://schemas.microsoft.com/office/drawing/2014/main" id="{CD550AD0-81DE-9CDB-97A2-2B2CEB45D773}"/>
              </a:ext>
            </a:extLst>
          </p:cNvPr>
          <p:cNvPicPr>
            <a:picLocks noChangeAspect="1"/>
          </p:cNvPicPr>
          <p:nvPr/>
        </p:nvPicPr>
        <p:blipFill>
          <a:blip r:embed="rId4"/>
          <a:stretch>
            <a:fillRect/>
          </a:stretch>
        </p:blipFill>
        <p:spPr>
          <a:xfrm>
            <a:off x="5920740" y="2571750"/>
            <a:ext cx="2087991" cy="1331367"/>
          </a:xfrm>
          <a:prstGeom prst="rect">
            <a:avLst/>
          </a:prstGeom>
        </p:spPr>
      </p:pic>
      <p:sp>
        <p:nvSpPr>
          <p:cNvPr id="13" name="Ellipse 12">
            <a:extLst>
              <a:ext uri="{FF2B5EF4-FFF2-40B4-BE49-F238E27FC236}">
                <a16:creationId xmlns:a16="http://schemas.microsoft.com/office/drawing/2014/main" id="{AA154C85-8C26-F029-FC88-587CC55FB8FE}"/>
              </a:ext>
            </a:extLst>
          </p:cNvPr>
          <p:cNvSpPr/>
          <p:nvPr/>
        </p:nvSpPr>
        <p:spPr>
          <a:xfrm>
            <a:off x="4572000" y="2592119"/>
            <a:ext cx="853551" cy="5257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a:extLst>
              <a:ext uri="{FF2B5EF4-FFF2-40B4-BE49-F238E27FC236}">
                <a16:creationId xmlns:a16="http://schemas.microsoft.com/office/drawing/2014/main" id="{F32A3292-8C75-C3C3-E3FD-8DB23ED4309C}"/>
              </a:ext>
            </a:extLst>
          </p:cNvPr>
          <p:cNvSpPr/>
          <p:nvPr/>
        </p:nvSpPr>
        <p:spPr>
          <a:xfrm>
            <a:off x="3924300" y="1539240"/>
            <a:ext cx="647700" cy="5257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Ellipse 17">
            <a:extLst>
              <a:ext uri="{FF2B5EF4-FFF2-40B4-BE49-F238E27FC236}">
                <a16:creationId xmlns:a16="http://schemas.microsoft.com/office/drawing/2014/main" id="{FC8838F8-A4D9-BAE6-97E0-1085C916C9C7}"/>
              </a:ext>
            </a:extLst>
          </p:cNvPr>
          <p:cNvSpPr/>
          <p:nvPr/>
        </p:nvSpPr>
        <p:spPr>
          <a:xfrm>
            <a:off x="3358371" y="1802130"/>
            <a:ext cx="647700" cy="5257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Ellipse 18">
            <a:extLst>
              <a:ext uri="{FF2B5EF4-FFF2-40B4-BE49-F238E27FC236}">
                <a16:creationId xmlns:a16="http://schemas.microsoft.com/office/drawing/2014/main" id="{F1EF5399-8528-836C-907C-93FAE1C3E584}"/>
              </a:ext>
            </a:extLst>
          </p:cNvPr>
          <p:cNvSpPr/>
          <p:nvPr/>
        </p:nvSpPr>
        <p:spPr>
          <a:xfrm>
            <a:off x="2343150" y="3830369"/>
            <a:ext cx="647700" cy="33015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792206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939C4-8D0F-5536-6423-9B2A49A65A2D}"/>
            </a:ext>
          </a:extLst>
        </p:cNvPr>
        <p:cNvGrpSpPr/>
        <p:nvPr/>
      </p:nvGrpSpPr>
      <p:grpSpPr>
        <a:xfrm>
          <a:off x="0" y="0"/>
          <a:ext cx="0" cy="0"/>
          <a:chOff x="0" y="0"/>
          <a:chExt cx="0" cy="0"/>
        </a:xfrm>
      </p:grpSpPr>
      <p:sp>
        <p:nvSpPr>
          <p:cNvPr id="2" name="Tekstfelt 1">
            <a:extLst>
              <a:ext uri="{FF2B5EF4-FFF2-40B4-BE49-F238E27FC236}">
                <a16:creationId xmlns:a16="http://schemas.microsoft.com/office/drawing/2014/main" id="{0E43C873-4A23-C249-B143-BB1458307893}"/>
              </a:ext>
            </a:extLst>
          </p:cNvPr>
          <p:cNvSpPr txBox="1"/>
          <p:nvPr/>
        </p:nvSpPr>
        <p:spPr>
          <a:xfrm>
            <a:off x="530677" y="398271"/>
            <a:ext cx="8433707" cy="553998"/>
          </a:xfrm>
          <a:prstGeom prst="rect">
            <a:avLst/>
          </a:prstGeom>
          <a:noFill/>
        </p:spPr>
        <p:txBody>
          <a:bodyPr wrap="square" rtlCol="0">
            <a:spAutoFit/>
          </a:bodyPr>
          <a:lstStyle/>
          <a:p>
            <a:pPr algn="ctr"/>
            <a:r>
              <a:rPr lang="da-DK" sz="3000" b="1">
                <a:solidFill>
                  <a:srgbClr val="002060"/>
                </a:solidFill>
              </a:rPr>
              <a:t>SUNDHEDSKOMPETENCE</a:t>
            </a:r>
          </a:p>
        </p:txBody>
      </p:sp>
      <p:graphicFrame>
        <p:nvGraphicFramePr>
          <p:cNvPr id="3" name="Diagram 2">
            <a:extLst>
              <a:ext uri="{FF2B5EF4-FFF2-40B4-BE49-F238E27FC236}">
                <a16:creationId xmlns:a16="http://schemas.microsoft.com/office/drawing/2014/main" id="{1BC67541-6E0A-6EFC-600C-E4488D269829}"/>
              </a:ext>
            </a:extLst>
          </p:cNvPr>
          <p:cNvGraphicFramePr/>
          <p:nvPr>
            <p:extLst>
              <p:ext uri="{D42A27DB-BD31-4B8C-83A1-F6EECF244321}">
                <p14:modId xmlns:p14="http://schemas.microsoft.com/office/powerpoint/2010/main" val="868896028"/>
              </p:ext>
            </p:extLst>
          </p:nvPr>
        </p:nvGraphicFramePr>
        <p:xfrm>
          <a:off x="-443114" y="898481"/>
          <a:ext cx="6252243" cy="4103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kstfelt 7">
            <a:extLst>
              <a:ext uri="{FF2B5EF4-FFF2-40B4-BE49-F238E27FC236}">
                <a16:creationId xmlns:a16="http://schemas.microsoft.com/office/drawing/2014/main" id="{915BCCA1-7020-24E7-999D-B04FE0A568ED}"/>
              </a:ext>
            </a:extLst>
          </p:cNvPr>
          <p:cNvSpPr txBox="1"/>
          <p:nvPr/>
        </p:nvSpPr>
        <p:spPr>
          <a:xfrm>
            <a:off x="5867400" y="1440904"/>
            <a:ext cx="2900082" cy="2862322"/>
          </a:xfrm>
          <a:prstGeom prst="rect">
            <a:avLst/>
          </a:prstGeom>
          <a:noFill/>
        </p:spPr>
        <p:txBody>
          <a:bodyPr wrap="square" lIns="91440" tIns="45720" rIns="91440" bIns="45720" rtlCol="0" anchor="t">
            <a:spAutoFit/>
          </a:bodyPr>
          <a:lstStyle/>
          <a:p>
            <a:r>
              <a:rPr lang="da-DK" sz="1800">
                <a:solidFill>
                  <a:srgbClr val="002060"/>
                </a:solidFill>
              </a:rPr>
              <a:t>Kommunikativ sundhedskompetence</a:t>
            </a:r>
            <a:br>
              <a:rPr lang="da-DK" sz="1800">
                <a:solidFill>
                  <a:srgbClr val="002060"/>
                </a:solidFill>
              </a:rPr>
            </a:br>
            <a:r>
              <a:rPr lang="da-DK" sz="1800" b="1">
                <a:solidFill>
                  <a:srgbClr val="002060"/>
                </a:solidFill>
              </a:rPr>
              <a:t>APN - triage = 1 point</a:t>
            </a:r>
            <a:endParaRPr lang="da-DK" sz="1800" b="1"/>
          </a:p>
          <a:p>
            <a:endParaRPr lang="da-DK" sz="1800"/>
          </a:p>
          <a:p>
            <a:endParaRPr lang="da-DK" sz="1800"/>
          </a:p>
          <a:p>
            <a:endParaRPr lang="da-DK" sz="1800"/>
          </a:p>
          <a:p>
            <a:endParaRPr lang="da-DK" sz="1800"/>
          </a:p>
          <a:p>
            <a:endParaRPr lang="da-DK" sz="1800"/>
          </a:p>
          <a:p>
            <a:endParaRPr lang="da-DK" sz="1800"/>
          </a:p>
          <a:p>
            <a:endParaRPr lang="da-DK" sz="1800"/>
          </a:p>
        </p:txBody>
      </p:sp>
      <p:pic>
        <p:nvPicPr>
          <p:cNvPr id="9" name="Billede 8" descr="Et billede, der indeholder slæde">
            <a:extLst>
              <a:ext uri="{FF2B5EF4-FFF2-40B4-BE49-F238E27FC236}">
                <a16:creationId xmlns:a16="http://schemas.microsoft.com/office/drawing/2014/main" id="{486EA9DC-F3C5-6AD6-8256-90AD39E03B7D}"/>
              </a:ext>
            </a:extLst>
          </p:cNvPr>
          <p:cNvPicPr>
            <a:picLocks noChangeAspect="1"/>
          </p:cNvPicPr>
          <p:nvPr/>
        </p:nvPicPr>
        <p:blipFill>
          <a:blip r:embed="rId8"/>
          <a:stretch>
            <a:fillRect/>
          </a:stretch>
        </p:blipFill>
        <p:spPr>
          <a:xfrm>
            <a:off x="5920740" y="2571750"/>
            <a:ext cx="2087991" cy="1331367"/>
          </a:xfrm>
          <a:prstGeom prst="rect">
            <a:avLst/>
          </a:prstGeom>
        </p:spPr>
      </p:pic>
      <p:sp>
        <p:nvSpPr>
          <p:cNvPr id="10" name="Ellipse 9">
            <a:extLst>
              <a:ext uri="{FF2B5EF4-FFF2-40B4-BE49-F238E27FC236}">
                <a16:creationId xmlns:a16="http://schemas.microsoft.com/office/drawing/2014/main" id="{B34C271B-E35E-1A6E-A29B-7E47B97EE001}"/>
              </a:ext>
            </a:extLst>
          </p:cNvPr>
          <p:cNvSpPr/>
          <p:nvPr/>
        </p:nvSpPr>
        <p:spPr>
          <a:xfrm>
            <a:off x="3631749" y="3903397"/>
            <a:ext cx="944309" cy="55399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969918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01AB5-F22A-D7A0-9E30-1128974F39D6}"/>
            </a:ext>
          </a:extLst>
        </p:cNvPr>
        <p:cNvGrpSpPr/>
        <p:nvPr/>
      </p:nvGrpSpPr>
      <p:grpSpPr>
        <a:xfrm>
          <a:off x="0" y="0"/>
          <a:ext cx="0" cy="0"/>
          <a:chOff x="0" y="0"/>
          <a:chExt cx="0" cy="0"/>
        </a:xfrm>
      </p:grpSpPr>
      <p:sp>
        <p:nvSpPr>
          <p:cNvPr id="2" name="Tekstfelt 1">
            <a:extLst>
              <a:ext uri="{FF2B5EF4-FFF2-40B4-BE49-F238E27FC236}">
                <a16:creationId xmlns:a16="http://schemas.microsoft.com/office/drawing/2014/main" id="{274528FB-4DE0-FAAB-7418-2B176F746425}"/>
              </a:ext>
            </a:extLst>
          </p:cNvPr>
          <p:cNvSpPr txBox="1"/>
          <p:nvPr/>
        </p:nvSpPr>
        <p:spPr>
          <a:xfrm>
            <a:off x="530677" y="398271"/>
            <a:ext cx="8433707" cy="553998"/>
          </a:xfrm>
          <a:prstGeom prst="rect">
            <a:avLst/>
          </a:prstGeom>
          <a:noFill/>
        </p:spPr>
        <p:txBody>
          <a:bodyPr wrap="square" rtlCol="0">
            <a:spAutoFit/>
          </a:bodyPr>
          <a:lstStyle/>
          <a:p>
            <a:pPr algn="ctr"/>
            <a:r>
              <a:rPr lang="da-DK" sz="3000" b="1">
                <a:solidFill>
                  <a:srgbClr val="002060"/>
                </a:solidFill>
              </a:rPr>
              <a:t>NETVÆRK/RESSOURCER</a:t>
            </a:r>
          </a:p>
        </p:txBody>
      </p:sp>
      <p:grpSp>
        <p:nvGrpSpPr>
          <p:cNvPr id="3" name="Google Shape;9675;p133">
            <a:extLst>
              <a:ext uri="{FF2B5EF4-FFF2-40B4-BE49-F238E27FC236}">
                <a16:creationId xmlns:a16="http://schemas.microsoft.com/office/drawing/2014/main" id="{B88B734E-633A-3737-65FC-1BCAD6AFE742}"/>
              </a:ext>
            </a:extLst>
          </p:cNvPr>
          <p:cNvGrpSpPr/>
          <p:nvPr/>
        </p:nvGrpSpPr>
        <p:grpSpPr>
          <a:xfrm>
            <a:off x="571911" y="1203441"/>
            <a:ext cx="1460953" cy="1368309"/>
            <a:chOff x="583100" y="3982600"/>
            <a:chExt cx="296175" cy="296175"/>
          </a:xfrm>
        </p:grpSpPr>
        <p:sp>
          <p:nvSpPr>
            <p:cNvPr id="7" name="Google Shape;9676;p133">
              <a:extLst>
                <a:ext uri="{FF2B5EF4-FFF2-40B4-BE49-F238E27FC236}">
                  <a16:creationId xmlns:a16="http://schemas.microsoft.com/office/drawing/2014/main" id="{14C3EE1D-B47D-BA01-7B3D-0A7959F4E720}"/>
                </a:ext>
              </a:extLst>
            </p:cNvPr>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677;p133">
              <a:extLst>
                <a:ext uri="{FF2B5EF4-FFF2-40B4-BE49-F238E27FC236}">
                  <a16:creationId xmlns:a16="http://schemas.microsoft.com/office/drawing/2014/main" id="{38A9EB3A-201D-4BB0-CDC6-1E4E435FDE75}"/>
                </a:ext>
              </a:extLst>
            </p:cNvPr>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678;p133">
              <a:extLst>
                <a:ext uri="{FF2B5EF4-FFF2-40B4-BE49-F238E27FC236}">
                  <a16:creationId xmlns:a16="http://schemas.microsoft.com/office/drawing/2014/main" id="{F0FB72E7-F53B-D7FB-8870-0DE2B538DE60}"/>
                </a:ext>
              </a:extLst>
            </p:cNvPr>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679;p133">
              <a:extLst>
                <a:ext uri="{FF2B5EF4-FFF2-40B4-BE49-F238E27FC236}">
                  <a16:creationId xmlns:a16="http://schemas.microsoft.com/office/drawing/2014/main" id="{68644456-4E12-4052-FE3D-862EEA0EB82F}"/>
                </a:ext>
              </a:extLst>
            </p:cNvPr>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80;p133">
              <a:extLst>
                <a:ext uri="{FF2B5EF4-FFF2-40B4-BE49-F238E27FC236}">
                  <a16:creationId xmlns:a16="http://schemas.microsoft.com/office/drawing/2014/main" id="{2D35D5D9-B719-C583-031F-71A7F4D41701}"/>
                </a:ext>
              </a:extLst>
            </p:cNvPr>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681;p133">
              <a:extLst>
                <a:ext uri="{FF2B5EF4-FFF2-40B4-BE49-F238E27FC236}">
                  <a16:creationId xmlns:a16="http://schemas.microsoft.com/office/drawing/2014/main" id="{DA53F316-5561-2DB2-476D-36554C52864B}"/>
                </a:ext>
              </a:extLst>
            </p:cNvPr>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682;p133">
              <a:extLst>
                <a:ext uri="{FF2B5EF4-FFF2-40B4-BE49-F238E27FC236}">
                  <a16:creationId xmlns:a16="http://schemas.microsoft.com/office/drawing/2014/main" id="{77A2280A-2B28-57F8-1637-6220259AE53B}"/>
                </a:ext>
              </a:extLst>
            </p:cNvPr>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9665;p133">
            <a:extLst>
              <a:ext uri="{FF2B5EF4-FFF2-40B4-BE49-F238E27FC236}">
                <a16:creationId xmlns:a16="http://schemas.microsoft.com/office/drawing/2014/main" id="{E653154B-AC51-2045-B879-21798CC153D2}"/>
              </a:ext>
            </a:extLst>
          </p:cNvPr>
          <p:cNvGrpSpPr/>
          <p:nvPr/>
        </p:nvGrpSpPr>
        <p:grpSpPr>
          <a:xfrm>
            <a:off x="2288997" y="1743935"/>
            <a:ext cx="2620255" cy="2743540"/>
            <a:chOff x="581525" y="3254850"/>
            <a:chExt cx="297750" cy="294575"/>
          </a:xfrm>
        </p:grpSpPr>
        <p:sp>
          <p:nvSpPr>
            <p:cNvPr id="17" name="Google Shape;9666;p133">
              <a:extLst>
                <a:ext uri="{FF2B5EF4-FFF2-40B4-BE49-F238E27FC236}">
                  <a16:creationId xmlns:a16="http://schemas.microsoft.com/office/drawing/2014/main" id="{49234845-5691-29D5-6AA5-83F526EACC31}"/>
                </a:ext>
              </a:extLst>
            </p:cNvPr>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667;p133">
              <a:extLst>
                <a:ext uri="{FF2B5EF4-FFF2-40B4-BE49-F238E27FC236}">
                  <a16:creationId xmlns:a16="http://schemas.microsoft.com/office/drawing/2014/main" id="{EEFEEA6F-04E8-4D3C-0BD4-5F318B243375}"/>
                </a:ext>
              </a:extLst>
            </p:cNvPr>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668;p133">
              <a:extLst>
                <a:ext uri="{FF2B5EF4-FFF2-40B4-BE49-F238E27FC236}">
                  <a16:creationId xmlns:a16="http://schemas.microsoft.com/office/drawing/2014/main" id="{A63F7A62-661E-D49D-73D8-D5369278007C}"/>
                </a:ext>
              </a:extLst>
            </p:cNvPr>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kstfelt 19">
            <a:extLst>
              <a:ext uri="{FF2B5EF4-FFF2-40B4-BE49-F238E27FC236}">
                <a16:creationId xmlns:a16="http://schemas.microsoft.com/office/drawing/2014/main" id="{5C636C82-E19B-EED3-9F64-2F3915F0905E}"/>
              </a:ext>
            </a:extLst>
          </p:cNvPr>
          <p:cNvSpPr txBox="1"/>
          <p:nvPr/>
        </p:nvSpPr>
        <p:spPr>
          <a:xfrm>
            <a:off x="5867400" y="1440904"/>
            <a:ext cx="3096984" cy="2862322"/>
          </a:xfrm>
          <a:prstGeom prst="rect">
            <a:avLst/>
          </a:prstGeom>
          <a:noFill/>
        </p:spPr>
        <p:txBody>
          <a:bodyPr wrap="square" lIns="91440" tIns="45720" rIns="91440" bIns="45720" rtlCol="0" anchor="t">
            <a:spAutoFit/>
          </a:bodyPr>
          <a:lstStyle/>
          <a:p>
            <a:r>
              <a:rPr lang="da-DK" sz="1800">
                <a:solidFill>
                  <a:srgbClr val="002060"/>
                </a:solidFill>
              </a:rPr>
              <a:t>Enlig og/eller skrøbeligt netværk </a:t>
            </a:r>
            <a:br>
              <a:rPr lang="da-DK" sz="1800">
                <a:solidFill>
                  <a:srgbClr val="002060"/>
                </a:solidFill>
              </a:rPr>
            </a:br>
            <a:r>
              <a:rPr lang="da-DK" sz="1800" b="1">
                <a:solidFill>
                  <a:srgbClr val="002060"/>
                </a:solidFill>
              </a:rPr>
              <a:t>APN - triage = 1 point</a:t>
            </a:r>
            <a:endParaRPr lang="da-DK" sz="1800" b="1"/>
          </a:p>
          <a:p>
            <a:endParaRPr lang="da-DK" sz="1800"/>
          </a:p>
          <a:p>
            <a:endParaRPr lang="da-DK" sz="1800"/>
          </a:p>
          <a:p>
            <a:endParaRPr lang="da-DK" sz="1800"/>
          </a:p>
          <a:p>
            <a:endParaRPr lang="da-DK" sz="1800"/>
          </a:p>
          <a:p>
            <a:endParaRPr lang="da-DK" sz="1800"/>
          </a:p>
          <a:p>
            <a:endParaRPr lang="da-DK" sz="1800"/>
          </a:p>
          <a:p>
            <a:endParaRPr lang="da-DK" sz="1800"/>
          </a:p>
        </p:txBody>
      </p:sp>
      <p:pic>
        <p:nvPicPr>
          <p:cNvPr id="21" name="Billede 20" descr="Et billede, der indeholder slæde">
            <a:extLst>
              <a:ext uri="{FF2B5EF4-FFF2-40B4-BE49-F238E27FC236}">
                <a16:creationId xmlns:a16="http://schemas.microsoft.com/office/drawing/2014/main" id="{7D3CEC8B-DB3A-156A-2BCF-9996FC705742}"/>
              </a:ext>
            </a:extLst>
          </p:cNvPr>
          <p:cNvPicPr>
            <a:picLocks noChangeAspect="1"/>
          </p:cNvPicPr>
          <p:nvPr/>
        </p:nvPicPr>
        <p:blipFill>
          <a:blip r:embed="rId3"/>
          <a:stretch>
            <a:fillRect/>
          </a:stretch>
        </p:blipFill>
        <p:spPr>
          <a:xfrm>
            <a:off x="5899132" y="2530932"/>
            <a:ext cx="2087991" cy="1331367"/>
          </a:xfrm>
          <a:prstGeom prst="rect">
            <a:avLst/>
          </a:prstGeom>
        </p:spPr>
      </p:pic>
      <p:sp>
        <p:nvSpPr>
          <p:cNvPr id="22" name="Ellipse 21">
            <a:extLst>
              <a:ext uri="{FF2B5EF4-FFF2-40B4-BE49-F238E27FC236}">
                <a16:creationId xmlns:a16="http://schemas.microsoft.com/office/drawing/2014/main" id="{1835C6B3-4CF0-EA5F-BDE7-08AD30A1C3FF}"/>
              </a:ext>
            </a:extLst>
          </p:cNvPr>
          <p:cNvSpPr/>
          <p:nvPr/>
        </p:nvSpPr>
        <p:spPr>
          <a:xfrm>
            <a:off x="1834124" y="1512746"/>
            <a:ext cx="3469958" cy="34959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61616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F162F-3678-845A-64BA-4A79F01252E5}"/>
            </a:ext>
          </a:extLst>
        </p:cNvPr>
        <p:cNvGrpSpPr/>
        <p:nvPr/>
      </p:nvGrpSpPr>
      <p:grpSpPr>
        <a:xfrm>
          <a:off x="0" y="0"/>
          <a:ext cx="0" cy="0"/>
          <a:chOff x="0" y="0"/>
          <a:chExt cx="0" cy="0"/>
        </a:xfrm>
      </p:grpSpPr>
      <p:sp>
        <p:nvSpPr>
          <p:cNvPr id="2" name="Tekstfelt 1">
            <a:extLst>
              <a:ext uri="{FF2B5EF4-FFF2-40B4-BE49-F238E27FC236}">
                <a16:creationId xmlns:a16="http://schemas.microsoft.com/office/drawing/2014/main" id="{B8452C80-6670-C865-D2FE-39F326CD2864}"/>
              </a:ext>
            </a:extLst>
          </p:cNvPr>
          <p:cNvSpPr txBox="1"/>
          <p:nvPr/>
        </p:nvSpPr>
        <p:spPr>
          <a:xfrm>
            <a:off x="530677" y="398271"/>
            <a:ext cx="8433707" cy="523220"/>
          </a:xfrm>
          <a:prstGeom prst="rect">
            <a:avLst/>
          </a:prstGeom>
          <a:noFill/>
        </p:spPr>
        <p:txBody>
          <a:bodyPr wrap="square" rtlCol="0">
            <a:spAutoFit/>
          </a:bodyPr>
          <a:lstStyle/>
          <a:p>
            <a:pPr algn="ctr"/>
            <a:r>
              <a:rPr lang="da-DK" sz="2800" b="1">
                <a:solidFill>
                  <a:srgbClr val="002060"/>
                </a:solidFill>
              </a:rPr>
              <a:t>INDLÆGGELSER INDENFOR DET SENESTE ÅR</a:t>
            </a:r>
          </a:p>
        </p:txBody>
      </p:sp>
      <p:grpSp>
        <p:nvGrpSpPr>
          <p:cNvPr id="3" name="Google Shape;9407;p132">
            <a:extLst>
              <a:ext uri="{FF2B5EF4-FFF2-40B4-BE49-F238E27FC236}">
                <a16:creationId xmlns:a16="http://schemas.microsoft.com/office/drawing/2014/main" id="{3F09C720-C86B-F665-953B-D1C20EE60CD2}"/>
              </a:ext>
            </a:extLst>
          </p:cNvPr>
          <p:cNvGrpSpPr/>
          <p:nvPr/>
        </p:nvGrpSpPr>
        <p:grpSpPr>
          <a:xfrm>
            <a:off x="1787845" y="2161189"/>
            <a:ext cx="2147475" cy="1628111"/>
            <a:chOff x="-23615075" y="3148525"/>
            <a:chExt cx="295375" cy="296150"/>
          </a:xfrm>
        </p:grpSpPr>
        <p:sp>
          <p:nvSpPr>
            <p:cNvPr id="9" name="Google Shape;9408;p132">
              <a:extLst>
                <a:ext uri="{FF2B5EF4-FFF2-40B4-BE49-F238E27FC236}">
                  <a16:creationId xmlns:a16="http://schemas.microsoft.com/office/drawing/2014/main" id="{3342F26C-254D-46F9-9739-4C038CD05043}"/>
                </a:ext>
              </a:extLst>
            </p:cNvPr>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409;p132">
              <a:extLst>
                <a:ext uri="{FF2B5EF4-FFF2-40B4-BE49-F238E27FC236}">
                  <a16:creationId xmlns:a16="http://schemas.microsoft.com/office/drawing/2014/main" id="{0EB0DFC4-816D-03B7-1CAB-89E46396063B}"/>
                </a:ext>
              </a:extLst>
            </p:cNvPr>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10;p132">
              <a:extLst>
                <a:ext uri="{FF2B5EF4-FFF2-40B4-BE49-F238E27FC236}">
                  <a16:creationId xmlns:a16="http://schemas.microsoft.com/office/drawing/2014/main" id="{4CE43CE8-938B-A9AC-842E-A93169602859}"/>
                </a:ext>
              </a:extLst>
            </p:cNvPr>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11;p132">
              <a:extLst>
                <a:ext uri="{FF2B5EF4-FFF2-40B4-BE49-F238E27FC236}">
                  <a16:creationId xmlns:a16="http://schemas.microsoft.com/office/drawing/2014/main" id="{1EA5A872-6675-1E9F-D8EF-D7BC46214101}"/>
                </a:ext>
              </a:extLst>
            </p:cNvPr>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9407;p132">
            <a:extLst>
              <a:ext uri="{FF2B5EF4-FFF2-40B4-BE49-F238E27FC236}">
                <a16:creationId xmlns:a16="http://schemas.microsoft.com/office/drawing/2014/main" id="{2DE7DED0-2C69-99FA-7D4E-2559D7FA3714}"/>
              </a:ext>
            </a:extLst>
          </p:cNvPr>
          <p:cNvGrpSpPr/>
          <p:nvPr/>
        </p:nvGrpSpPr>
        <p:grpSpPr>
          <a:xfrm>
            <a:off x="1228853" y="1025538"/>
            <a:ext cx="1114090" cy="955929"/>
            <a:chOff x="-23615075" y="3148525"/>
            <a:chExt cx="295375" cy="296150"/>
          </a:xfrm>
        </p:grpSpPr>
        <p:sp>
          <p:nvSpPr>
            <p:cNvPr id="14" name="Google Shape;9408;p132">
              <a:extLst>
                <a:ext uri="{FF2B5EF4-FFF2-40B4-BE49-F238E27FC236}">
                  <a16:creationId xmlns:a16="http://schemas.microsoft.com/office/drawing/2014/main" id="{E9E2B1B1-8D67-2BA2-BA5D-4687AF099498}"/>
                </a:ext>
              </a:extLst>
            </p:cNvPr>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409;p132">
              <a:extLst>
                <a:ext uri="{FF2B5EF4-FFF2-40B4-BE49-F238E27FC236}">
                  <a16:creationId xmlns:a16="http://schemas.microsoft.com/office/drawing/2014/main" id="{35A2E4AA-B0E2-DDD1-B1FB-BF7202B70070}"/>
                </a:ext>
              </a:extLst>
            </p:cNvPr>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410;p132">
              <a:extLst>
                <a:ext uri="{FF2B5EF4-FFF2-40B4-BE49-F238E27FC236}">
                  <a16:creationId xmlns:a16="http://schemas.microsoft.com/office/drawing/2014/main" id="{61CA0B50-3BBC-3EED-1E21-1701B658ACBD}"/>
                </a:ext>
              </a:extLst>
            </p:cNvPr>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411;p132">
              <a:extLst>
                <a:ext uri="{FF2B5EF4-FFF2-40B4-BE49-F238E27FC236}">
                  <a16:creationId xmlns:a16="http://schemas.microsoft.com/office/drawing/2014/main" id="{1C68F4AA-B910-988A-58D4-CF262D6F10CF}"/>
                </a:ext>
              </a:extLst>
            </p:cNvPr>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9407;p132">
            <a:extLst>
              <a:ext uri="{FF2B5EF4-FFF2-40B4-BE49-F238E27FC236}">
                <a16:creationId xmlns:a16="http://schemas.microsoft.com/office/drawing/2014/main" id="{114A1DAC-1C3D-F86F-AD59-5784F59E0E94}"/>
              </a:ext>
            </a:extLst>
          </p:cNvPr>
          <p:cNvGrpSpPr/>
          <p:nvPr/>
        </p:nvGrpSpPr>
        <p:grpSpPr>
          <a:xfrm>
            <a:off x="558537" y="3789300"/>
            <a:ext cx="1114090" cy="955929"/>
            <a:chOff x="-23615075" y="3148525"/>
            <a:chExt cx="295375" cy="296150"/>
          </a:xfrm>
        </p:grpSpPr>
        <p:sp>
          <p:nvSpPr>
            <p:cNvPr id="19" name="Google Shape;9408;p132">
              <a:extLst>
                <a:ext uri="{FF2B5EF4-FFF2-40B4-BE49-F238E27FC236}">
                  <a16:creationId xmlns:a16="http://schemas.microsoft.com/office/drawing/2014/main" id="{D82EB98B-E5BA-7D57-9966-C8700928A9D3}"/>
                </a:ext>
              </a:extLst>
            </p:cNvPr>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409;p132">
              <a:extLst>
                <a:ext uri="{FF2B5EF4-FFF2-40B4-BE49-F238E27FC236}">
                  <a16:creationId xmlns:a16="http://schemas.microsoft.com/office/drawing/2014/main" id="{080DB020-A8E0-E327-6B9D-930DDC9E0FAB}"/>
                </a:ext>
              </a:extLst>
            </p:cNvPr>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410;p132">
              <a:extLst>
                <a:ext uri="{FF2B5EF4-FFF2-40B4-BE49-F238E27FC236}">
                  <a16:creationId xmlns:a16="http://schemas.microsoft.com/office/drawing/2014/main" id="{3E24FF51-69EC-3ADE-DC43-05CAF9E569D1}"/>
                </a:ext>
              </a:extLst>
            </p:cNvPr>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411;p132">
              <a:extLst>
                <a:ext uri="{FF2B5EF4-FFF2-40B4-BE49-F238E27FC236}">
                  <a16:creationId xmlns:a16="http://schemas.microsoft.com/office/drawing/2014/main" id="{C2C0E84E-6E9C-44F5-3F62-C945299663A4}"/>
                </a:ext>
              </a:extLst>
            </p:cNvPr>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9407;p132">
            <a:extLst>
              <a:ext uri="{FF2B5EF4-FFF2-40B4-BE49-F238E27FC236}">
                <a16:creationId xmlns:a16="http://schemas.microsoft.com/office/drawing/2014/main" id="{2FB3499A-3082-14FA-D358-C12F2EE3C271}"/>
              </a:ext>
            </a:extLst>
          </p:cNvPr>
          <p:cNvGrpSpPr/>
          <p:nvPr/>
        </p:nvGrpSpPr>
        <p:grpSpPr>
          <a:xfrm>
            <a:off x="2383822" y="4173162"/>
            <a:ext cx="1114090" cy="955929"/>
            <a:chOff x="-23615075" y="3148525"/>
            <a:chExt cx="295375" cy="296150"/>
          </a:xfrm>
        </p:grpSpPr>
        <p:sp>
          <p:nvSpPr>
            <p:cNvPr id="24" name="Google Shape;9408;p132">
              <a:extLst>
                <a:ext uri="{FF2B5EF4-FFF2-40B4-BE49-F238E27FC236}">
                  <a16:creationId xmlns:a16="http://schemas.microsoft.com/office/drawing/2014/main" id="{9180E687-60BD-342C-BA7F-59E1808517A2}"/>
                </a:ext>
              </a:extLst>
            </p:cNvPr>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409;p132">
              <a:extLst>
                <a:ext uri="{FF2B5EF4-FFF2-40B4-BE49-F238E27FC236}">
                  <a16:creationId xmlns:a16="http://schemas.microsoft.com/office/drawing/2014/main" id="{DE685055-40D6-847A-F952-F2EDA0857855}"/>
                </a:ext>
              </a:extLst>
            </p:cNvPr>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410;p132">
              <a:extLst>
                <a:ext uri="{FF2B5EF4-FFF2-40B4-BE49-F238E27FC236}">
                  <a16:creationId xmlns:a16="http://schemas.microsoft.com/office/drawing/2014/main" id="{9136B7C3-A7DD-E95C-0887-06494649C9A4}"/>
                </a:ext>
              </a:extLst>
            </p:cNvPr>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411;p132">
              <a:extLst>
                <a:ext uri="{FF2B5EF4-FFF2-40B4-BE49-F238E27FC236}">
                  <a16:creationId xmlns:a16="http://schemas.microsoft.com/office/drawing/2014/main" id="{C0E1A7E0-3DCC-A1B0-86AD-AEECCCB30BAC}"/>
                </a:ext>
              </a:extLst>
            </p:cNvPr>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9407;p132">
            <a:extLst>
              <a:ext uri="{FF2B5EF4-FFF2-40B4-BE49-F238E27FC236}">
                <a16:creationId xmlns:a16="http://schemas.microsoft.com/office/drawing/2014/main" id="{61F270F2-D87B-216E-C82F-CC64214E48D6}"/>
              </a:ext>
            </a:extLst>
          </p:cNvPr>
          <p:cNvGrpSpPr/>
          <p:nvPr/>
        </p:nvGrpSpPr>
        <p:grpSpPr>
          <a:xfrm>
            <a:off x="3156268" y="969287"/>
            <a:ext cx="1114090" cy="955929"/>
            <a:chOff x="-23615075" y="3148525"/>
            <a:chExt cx="295375" cy="296150"/>
          </a:xfrm>
        </p:grpSpPr>
        <p:sp>
          <p:nvSpPr>
            <p:cNvPr id="29" name="Google Shape;9408;p132">
              <a:extLst>
                <a:ext uri="{FF2B5EF4-FFF2-40B4-BE49-F238E27FC236}">
                  <a16:creationId xmlns:a16="http://schemas.microsoft.com/office/drawing/2014/main" id="{BB4386EF-5988-AEDD-6C3A-8AA0573EEA51}"/>
                </a:ext>
              </a:extLst>
            </p:cNvPr>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09;p132">
              <a:extLst>
                <a:ext uri="{FF2B5EF4-FFF2-40B4-BE49-F238E27FC236}">
                  <a16:creationId xmlns:a16="http://schemas.microsoft.com/office/drawing/2014/main" id="{28743E3E-543D-71D0-E67A-B9676DAEA33A}"/>
                </a:ext>
              </a:extLst>
            </p:cNvPr>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410;p132">
              <a:extLst>
                <a:ext uri="{FF2B5EF4-FFF2-40B4-BE49-F238E27FC236}">
                  <a16:creationId xmlns:a16="http://schemas.microsoft.com/office/drawing/2014/main" id="{8C0791DE-E61D-262D-A527-3728F9909477}"/>
                </a:ext>
              </a:extLst>
            </p:cNvPr>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411;p132">
              <a:extLst>
                <a:ext uri="{FF2B5EF4-FFF2-40B4-BE49-F238E27FC236}">
                  <a16:creationId xmlns:a16="http://schemas.microsoft.com/office/drawing/2014/main" id="{8E88BF1E-81B2-A118-D113-FB4BCAE17302}"/>
                </a:ext>
              </a:extLst>
            </p:cNvPr>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9407;p132">
            <a:extLst>
              <a:ext uri="{FF2B5EF4-FFF2-40B4-BE49-F238E27FC236}">
                <a16:creationId xmlns:a16="http://schemas.microsoft.com/office/drawing/2014/main" id="{421C8E17-AF1F-97AF-5079-124ACD0E1125}"/>
              </a:ext>
            </a:extLst>
          </p:cNvPr>
          <p:cNvGrpSpPr/>
          <p:nvPr/>
        </p:nvGrpSpPr>
        <p:grpSpPr>
          <a:xfrm>
            <a:off x="4367638" y="2056349"/>
            <a:ext cx="1114090" cy="955929"/>
            <a:chOff x="-23615075" y="3148525"/>
            <a:chExt cx="295375" cy="296150"/>
          </a:xfrm>
        </p:grpSpPr>
        <p:sp>
          <p:nvSpPr>
            <p:cNvPr id="34" name="Google Shape;9408;p132">
              <a:extLst>
                <a:ext uri="{FF2B5EF4-FFF2-40B4-BE49-F238E27FC236}">
                  <a16:creationId xmlns:a16="http://schemas.microsoft.com/office/drawing/2014/main" id="{84022D00-8A34-A318-D223-9EEACF9DDF62}"/>
                </a:ext>
              </a:extLst>
            </p:cNvPr>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409;p132">
              <a:extLst>
                <a:ext uri="{FF2B5EF4-FFF2-40B4-BE49-F238E27FC236}">
                  <a16:creationId xmlns:a16="http://schemas.microsoft.com/office/drawing/2014/main" id="{60BF2655-0D7B-F153-BF06-55BBF58CA192}"/>
                </a:ext>
              </a:extLst>
            </p:cNvPr>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410;p132">
              <a:extLst>
                <a:ext uri="{FF2B5EF4-FFF2-40B4-BE49-F238E27FC236}">
                  <a16:creationId xmlns:a16="http://schemas.microsoft.com/office/drawing/2014/main" id="{02B00513-203F-AA0F-0F56-CBFD0C52057A}"/>
                </a:ext>
              </a:extLst>
            </p:cNvPr>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411;p132">
              <a:extLst>
                <a:ext uri="{FF2B5EF4-FFF2-40B4-BE49-F238E27FC236}">
                  <a16:creationId xmlns:a16="http://schemas.microsoft.com/office/drawing/2014/main" id="{851B6859-E752-1548-2BFF-432D5B80CB6B}"/>
                </a:ext>
              </a:extLst>
            </p:cNvPr>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9407;p132">
            <a:extLst>
              <a:ext uri="{FF2B5EF4-FFF2-40B4-BE49-F238E27FC236}">
                <a16:creationId xmlns:a16="http://schemas.microsoft.com/office/drawing/2014/main" id="{CE9FC9BE-3AAF-30CF-58FB-A6B807E7DEDA}"/>
              </a:ext>
            </a:extLst>
          </p:cNvPr>
          <p:cNvGrpSpPr/>
          <p:nvPr/>
        </p:nvGrpSpPr>
        <p:grpSpPr>
          <a:xfrm>
            <a:off x="4266132" y="3617254"/>
            <a:ext cx="1114090" cy="955929"/>
            <a:chOff x="-23615075" y="3148525"/>
            <a:chExt cx="295375" cy="296150"/>
          </a:xfrm>
        </p:grpSpPr>
        <p:sp>
          <p:nvSpPr>
            <p:cNvPr id="39" name="Google Shape;9408;p132">
              <a:extLst>
                <a:ext uri="{FF2B5EF4-FFF2-40B4-BE49-F238E27FC236}">
                  <a16:creationId xmlns:a16="http://schemas.microsoft.com/office/drawing/2014/main" id="{6DF1B0B7-D7DD-50B5-820C-92D2A95774EF}"/>
                </a:ext>
              </a:extLst>
            </p:cNvPr>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409;p132">
              <a:extLst>
                <a:ext uri="{FF2B5EF4-FFF2-40B4-BE49-F238E27FC236}">
                  <a16:creationId xmlns:a16="http://schemas.microsoft.com/office/drawing/2014/main" id="{13F36AA6-3864-5D33-8FBB-B3AC3D2D852F}"/>
                </a:ext>
              </a:extLst>
            </p:cNvPr>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410;p132">
              <a:extLst>
                <a:ext uri="{FF2B5EF4-FFF2-40B4-BE49-F238E27FC236}">
                  <a16:creationId xmlns:a16="http://schemas.microsoft.com/office/drawing/2014/main" id="{A537B33C-F43A-4D20-A87C-BF469664D9F1}"/>
                </a:ext>
              </a:extLst>
            </p:cNvPr>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411;p132">
              <a:extLst>
                <a:ext uri="{FF2B5EF4-FFF2-40B4-BE49-F238E27FC236}">
                  <a16:creationId xmlns:a16="http://schemas.microsoft.com/office/drawing/2014/main" id="{7ED84D78-66DE-4644-1A88-2255AC36D088}"/>
                </a:ext>
              </a:extLst>
            </p:cNvPr>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9407;p132">
            <a:extLst>
              <a:ext uri="{FF2B5EF4-FFF2-40B4-BE49-F238E27FC236}">
                <a16:creationId xmlns:a16="http://schemas.microsoft.com/office/drawing/2014/main" id="{F126738D-6335-8733-58B4-43D07B7ED430}"/>
              </a:ext>
            </a:extLst>
          </p:cNvPr>
          <p:cNvGrpSpPr/>
          <p:nvPr/>
        </p:nvGrpSpPr>
        <p:grpSpPr>
          <a:xfrm>
            <a:off x="440930" y="2213982"/>
            <a:ext cx="1114090" cy="955929"/>
            <a:chOff x="-23615075" y="3148525"/>
            <a:chExt cx="295375" cy="296150"/>
          </a:xfrm>
        </p:grpSpPr>
        <p:sp>
          <p:nvSpPr>
            <p:cNvPr id="44" name="Google Shape;9408;p132">
              <a:extLst>
                <a:ext uri="{FF2B5EF4-FFF2-40B4-BE49-F238E27FC236}">
                  <a16:creationId xmlns:a16="http://schemas.microsoft.com/office/drawing/2014/main" id="{55938CCD-86E3-3576-CB27-12AA7658603B}"/>
                </a:ext>
              </a:extLst>
            </p:cNvPr>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409;p132">
              <a:extLst>
                <a:ext uri="{FF2B5EF4-FFF2-40B4-BE49-F238E27FC236}">
                  <a16:creationId xmlns:a16="http://schemas.microsoft.com/office/drawing/2014/main" id="{FC5CB02D-1531-AE4B-AF61-A49DDC6A64B7}"/>
                </a:ext>
              </a:extLst>
            </p:cNvPr>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410;p132">
              <a:extLst>
                <a:ext uri="{FF2B5EF4-FFF2-40B4-BE49-F238E27FC236}">
                  <a16:creationId xmlns:a16="http://schemas.microsoft.com/office/drawing/2014/main" id="{F6FF85B8-6783-65C5-92A7-8AB92EB2E1D0}"/>
                </a:ext>
              </a:extLst>
            </p:cNvPr>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411;p132">
              <a:extLst>
                <a:ext uri="{FF2B5EF4-FFF2-40B4-BE49-F238E27FC236}">
                  <a16:creationId xmlns:a16="http://schemas.microsoft.com/office/drawing/2014/main" id="{162A2E13-C711-77B3-4998-5BB7FCF0B15D}"/>
                </a:ext>
              </a:extLst>
            </p:cNvPr>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kstfelt 52">
            <a:extLst>
              <a:ext uri="{FF2B5EF4-FFF2-40B4-BE49-F238E27FC236}">
                <a16:creationId xmlns:a16="http://schemas.microsoft.com/office/drawing/2014/main" id="{5B9261A3-8BE4-676B-D67E-D64F93AA4948}"/>
              </a:ext>
            </a:extLst>
          </p:cNvPr>
          <p:cNvSpPr txBox="1"/>
          <p:nvPr/>
        </p:nvSpPr>
        <p:spPr>
          <a:xfrm>
            <a:off x="6067075" y="1373113"/>
            <a:ext cx="2763159" cy="2585323"/>
          </a:xfrm>
          <a:prstGeom prst="rect">
            <a:avLst/>
          </a:prstGeom>
          <a:noFill/>
        </p:spPr>
        <p:txBody>
          <a:bodyPr wrap="square" lIns="91440" tIns="45720" rIns="91440" bIns="45720" rtlCol="0" anchor="t">
            <a:spAutoFit/>
          </a:bodyPr>
          <a:lstStyle/>
          <a:p>
            <a:r>
              <a:rPr lang="da-DK" sz="1800">
                <a:solidFill>
                  <a:srgbClr val="002060"/>
                </a:solidFill>
              </a:rPr>
              <a:t>7 indlæggelser </a:t>
            </a:r>
            <a:br>
              <a:rPr lang="da-DK" sz="1800">
                <a:solidFill>
                  <a:srgbClr val="002060"/>
                </a:solidFill>
              </a:rPr>
            </a:br>
            <a:r>
              <a:rPr lang="da-DK" sz="1800" b="1">
                <a:solidFill>
                  <a:srgbClr val="002060"/>
                </a:solidFill>
              </a:rPr>
              <a:t>APN - triage = 2 point</a:t>
            </a:r>
            <a:endParaRPr lang="da-DK" sz="1800" b="1"/>
          </a:p>
          <a:p>
            <a:endParaRPr lang="da-DK" sz="1800"/>
          </a:p>
          <a:p>
            <a:endParaRPr lang="da-DK" sz="1800"/>
          </a:p>
          <a:p>
            <a:endParaRPr lang="da-DK" sz="1800"/>
          </a:p>
          <a:p>
            <a:endParaRPr lang="da-DK" sz="1800"/>
          </a:p>
          <a:p>
            <a:endParaRPr lang="da-DK" sz="1800"/>
          </a:p>
          <a:p>
            <a:endParaRPr lang="da-DK" sz="1800"/>
          </a:p>
          <a:p>
            <a:endParaRPr lang="da-DK" sz="1800"/>
          </a:p>
        </p:txBody>
      </p:sp>
      <p:pic>
        <p:nvPicPr>
          <p:cNvPr id="54" name="Billede 53" descr="Et billede, der indeholder slæde">
            <a:extLst>
              <a:ext uri="{FF2B5EF4-FFF2-40B4-BE49-F238E27FC236}">
                <a16:creationId xmlns:a16="http://schemas.microsoft.com/office/drawing/2014/main" id="{2E5EBAA7-BAE2-CFA4-0442-A8975D907A5E}"/>
              </a:ext>
            </a:extLst>
          </p:cNvPr>
          <p:cNvPicPr>
            <a:picLocks noChangeAspect="1"/>
          </p:cNvPicPr>
          <p:nvPr/>
        </p:nvPicPr>
        <p:blipFill>
          <a:blip r:embed="rId3"/>
          <a:stretch>
            <a:fillRect/>
          </a:stretch>
        </p:blipFill>
        <p:spPr>
          <a:xfrm>
            <a:off x="6271183" y="2569773"/>
            <a:ext cx="1720599" cy="1055823"/>
          </a:xfrm>
          <a:prstGeom prst="rect">
            <a:avLst/>
          </a:prstGeom>
        </p:spPr>
      </p:pic>
      <p:sp>
        <p:nvSpPr>
          <p:cNvPr id="49" name="Kombinationstegning: figur 48">
            <a:extLst>
              <a:ext uri="{FF2B5EF4-FFF2-40B4-BE49-F238E27FC236}">
                <a16:creationId xmlns:a16="http://schemas.microsoft.com/office/drawing/2014/main" id="{0ABD83EF-6191-850D-F5AB-70C3EE72E2FC}"/>
              </a:ext>
            </a:extLst>
          </p:cNvPr>
          <p:cNvSpPr/>
          <p:nvPr/>
        </p:nvSpPr>
        <p:spPr>
          <a:xfrm>
            <a:off x="1351828" y="1755447"/>
            <a:ext cx="5022078" cy="2729444"/>
          </a:xfrm>
          <a:custGeom>
            <a:avLst/>
            <a:gdLst>
              <a:gd name="connsiteX0" fmla="*/ 4950360 w 5022078"/>
              <a:gd name="connsiteY0" fmla="*/ 1722859 h 2729444"/>
              <a:gd name="connsiteX1" fmla="*/ 4376619 w 5022078"/>
              <a:gd name="connsiteY1" fmla="*/ 1794577 h 2729444"/>
              <a:gd name="connsiteX2" fmla="*/ 3838737 w 5022078"/>
              <a:gd name="connsiteY2" fmla="*/ 1991800 h 2729444"/>
              <a:gd name="connsiteX3" fmla="*/ 3704266 w 5022078"/>
              <a:gd name="connsiteY3" fmla="*/ 2027659 h 2729444"/>
              <a:gd name="connsiteX4" fmla="*/ 3659443 w 5022078"/>
              <a:gd name="connsiteY4" fmla="*/ 2054553 h 2729444"/>
              <a:gd name="connsiteX5" fmla="*/ 3731160 w 5022078"/>
              <a:gd name="connsiteY5" fmla="*/ 2027659 h 2729444"/>
              <a:gd name="connsiteX6" fmla="*/ 3991137 w 5022078"/>
              <a:gd name="connsiteY6" fmla="*/ 1964906 h 2729444"/>
              <a:gd name="connsiteX7" fmla="*/ 4161466 w 5022078"/>
              <a:gd name="connsiteY7" fmla="*/ 1911118 h 2729444"/>
              <a:gd name="connsiteX8" fmla="*/ 4367654 w 5022078"/>
              <a:gd name="connsiteY8" fmla="*/ 1866294 h 2729444"/>
              <a:gd name="connsiteX9" fmla="*/ 4555913 w 5022078"/>
              <a:gd name="connsiteY9" fmla="*/ 1812506 h 2729444"/>
              <a:gd name="connsiteX10" fmla="*/ 4618666 w 5022078"/>
              <a:gd name="connsiteY10" fmla="*/ 1803541 h 2729444"/>
              <a:gd name="connsiteX11" fmla="*/ 4860713 w 5022078"/>
              <a:gd name="connsiteY11" fmla="*/ 1749753 h 2729444"/>
              <a:gd name="connsiteX12" fmla="*/ 4914501 w 5022078"/>
              <a:gd name="connsiteY12" fmla="*/ 1722859 h 2729444"/>
              <a:gd name="connsiteX13" fmla="*/ 4941396 w 5022078"/>
              <a:gd name="connsiteY13" fmla="*/ 1713894 h 2729444"/>
              <a:gd name="connsiteX14" fmla="*/ 4968290 w 5022078"/>
              <a:gd name="connsiteY14" fmla="*/ 1687000 h 2729444"/>
              <a:gd name="connsiteX15" fmla="*/ 4995184 w 5022078"/>
              <a:gd name="connsiteY15" fmla="*/ 1678035 h 2729444"/>
              <a:gd name="connsiteX16" fmla="*/ 5022078 w 5022078"/>
              <a:gd name="connsiteY16" fmla="*/ 1660106 h 2729444"/>
              <a:gd name="connsiteX17" fmla="*/ 4564878 w 5022078"/>
              <a:gd name="connsiteY17" fmla="*/ 1462882 h 2729444"/>
              <a:gd name="connsiteX18" fmla="*/ 4439372 w 5022078"/>
              <a:gd name="connsiteY18" fmla="*/ 1427024 h 2729444"/>
              <a:gd name="connsiteX19" fmla="*/ 4313866 w 5022078"/>
              <a:gd name="connsiteY19" fmla="*/ 1364271 h 2729444"/>
              <a:gd name="connsiteX20" fmla="*/ 4098713 w 5022078"/>
              <a:gd name="connsiteY20" fmla="*/ 1292553 h 2729444"/>
              <a:gd name="connsiteX21" fmla="*/ 3973207 w 5022078"/>
              <a:gd name="connsiteY21" fmla="*/ 1274624 h 2729444"/>
              <a:gd name="connsiteX22" fmla="*/ 4322831 w 5022078"/>
              <a:gd name="connsiteY22" fmla="*/ 1355306 h 2729444"/>
              <a:gd name="connsiteX23" fmla="*/ 4618666 w 5022078"/>
              <a:gd name="connsiteY23" fmla="*/ 1462882 h 2729444"/>
              <a:gd name="connsiteX24" fmla="*/ 4726243 w 5022078"/>
              <a:gd name="connsiteY24" fmla="*/ 1498741 h 2729444"/>
              <a:gd name="connsiteX25" fmla="*/ 4842784 w 5022078"/>
              <a:gd name="connsiteY25" fmla="*/ 1570459 h 2729444"/>
              <a:gd name="connsiteX26" fmla="*/ 4896572 w 5022078"/>
              <a:gd name="connsiteY26" fmla="*/ 1624247 h 2729444"/>
              <a:gd name="connsiteX27" fmla="*/ 4914501 w 5022078"/>
              <a:gd name="connsiteY27" fmla="*/ 1642177 h 2729444"/>
              <a:gd name="connsiteX28" fmla="*/ 4932431 w 5022078"/>
              <a:gd name="connsiteY28" fmla="*/ 1660106 h 2729444"/>
              <a:gd name="connsiteX29" fmla="*/ 4950360 w 5022078"/>
              <a:gd name="connsiteY29" fmla="*/ 1687000 h 2729444"/>
              <a:gd name="connsiteX30" fmla="*/ 4618666 w 5022078"/>
              <a:gd name="connsiteY30" fmla="*/ 1660106 h 2729444"/>
              <a:gd name="connsiteX31" fmla="*/ 4448337 w 5022078"/>
              <a:gd name="connsiteY31" fmla="*/ 1606318 h 2729444"/>
              <a:gd name="connsiteX32" fmla="*/ 4026996 w 5022078"/>
              <a:gd name="connsiteY32" fmla="*/ 1516671 h 2729444"/>
              <a:gd name="connsiteX33" fmla="*/ 3865631 w 5022078"/>
              <a:gd name="connsiteY33" fmla="*/ 1480812 h 2729444"/>
              <a:gd name="connsiteX34" fmla="*/ 3686337 w 5022078"/>
              <a:gd name="connsiteY34" fmla="*/ 1400129 h 2729444"/>
              <a:gd name="connsiteX35" fmla="*/ 3354643 w 5022078"/>
              <a:gd name="connsiteY35" fmla="*/ 1274624 h 2729444"/>
              <a:gd name="connsiteX36" fmla="*/ 3291890 w 5022078"/>
              <a:gd name="connsiteY36" fmla="*/ 1238765 h 2729444"/>
              <a:gd name="connsiteX37" fmla="*/ 3049843 w 5022078"/>
              <a:gd name="connsiteY37" fmla="*/ 987753 h 2729444"/>
              <a:gd name="connsiteX38" fmla="*/ 2915372 w 5022078"/>
              <a:gd name="connsiteY38" fmla="*/ 853282 h 2729444"/>
              <a:gd name="connsiteX39" fmla="*/ 2762972 w 5022078"/>
              <a:gd name="connsiteY39" fmla="*/ 656059 h 2729444"/>
              <a:gd name="connsiteX40" fmla="*/ 2628501 w 5022078"/>
              <a:gd name="connsiteY40" fmla="*/ 351259 h 2729444"/>
              <a:gd name="connsiteX41" fmla="*/ 2583678 w 5022078"/>
              <a:gd name="connsiteY41" fmla="*/ 234718 h 2729444"/>
              <a:gd name="connsiteX42" fmla="*/ 2449207 w 5022078"/>
              <a:gd name="connsiteY42" fmla="*/ 46459 h 2729444"/>
              <a:gd name="connsiteX43" fmla="*/ 2431278 w 5022078"/>
              <a:gd name="connsiteY43" fmla="*/ 28529 h 2729444"/>
              <a:gd name="connsiteX44" fmla="*/ 2556784 w 5022078"/>
              <a:gd name="connsiteY44" fmla="*/ 180929 h 2729444"/>
              <a:gd name="connsiteX45" fmla="*/ 2664360 w 5022078"/>
              <a:gd name="connsiteY45" fmla="*/ 315400 h 2729444"/>
              <a:gd name="connsiteX46" fmla="*/ 2816760 w 5022078"/>
              <a:gd name="connsiteY46" fmla="*/ 620200 h 2729444"/>
              <a:gd name="connsiteX47" fmla="*/ 2879513 w 5022078"/>
              <a:gd name="connsiteY47" fmla="*/ 727777 h 2729444"/>
              <a:gd name="connsiteX48" fmla="*/ 3058807 w 5022078"/>
              <a:gd name="connsiteY48" fmla="*/ 889141 h 2729444"/>
              <a:gd name="connsiteX49" fmla="*/ 3453254 w 5022078"/>
              <a:gd name="connsiteY49" fmla="*/ 1292553 h 2729444"/>
              <a:gd name="connsiteX50" fmla="*/ 3847701 w 5022078"/>
              <a:gd name="connsiteY50" fmla="*/ 1435988 h 2729444"/>
              <a:gd name="connsiteX51" fmla="*/ 3964243 w 5022078"/>
              <a:gd name="connsiteY51" fmla="*/ 1489777 h 2729444"/>
              <a:gd name="connsiteX52" fmla="*/ 4430407 w 5022078"/>
              <a:gd name="connsiteY52" fmla="*/ 1633212 h 2729444"/>
              <a:gd name="connsiteX53" fmla="*/ 4672454 w 5022078"/>
              <a:gd name="connsiteY53" fmla="*/ 1687000 h 2729444"/>
              <a:gd name="connsiteX54" fmla="*/ 4878643 w 5022078"/>
              <a:gd name="connsiteY54" fmla="*/ 1678035 h 2729444"/>
              <a:gd name="connsiteX55" fmla="*/ 4627631 w 5022078"/>
              <a:gd name="connsiteY55" fmla="*/ 1588388 h 2729444"/>
              <a:gd name="connsiteX56" fmla="*/ 3731160 w 5022078"/>
              <a:gd name="connsiteY56" fmla="*/ 1167047 h 2729444"/>
              <a:gd name="connsiteX57" fmla="*/ 3166384 w 5022078"/>
              <a:gd name="connsiteY57" fmla="*/ 817424 h 2729444"/>
              <a:gd name="connsiteX58" fmla="*/ 2843654 w 5022078"/>
              <a:gd name="connsiteY58" fmla="*/ 673988 h 2729444"/>
              <a:gd name="connsiteX59" fmla="*/ 2547819 w 5022078"/>
              <a:gd name="connsiteY59" fmla="*/ 566412 h 2729444"/>
              <a:gd name="connsiteX60" fmla="*/ 2350596 w 5022078"/>
              <a:gd name="connsiteY60" fmla="*/ 449871 h 2729444"/>
              <a:gd name="connsiteX61" fmla="*/ 1714101 w 5022078"/>
              <a:gd name="connsiteY61" fmla="*/ 180929 h 2729444"/>
              <a:gd name="connsiteX62" fmla="*/ 1516878 w 5022078"/>
              <a:gd name="connsiteY62" fmla="*/ 118177 h 2729444"/>
              <a:gd name="connsiteX63" fmla="*/ 1427231 w 5022078"/>
              <a:gd name="connsiteY63" fmla="*/ 109212 h 2729444"/>
              <a:gd name="connsiteX64" fmla="*/ 1364478 w 5022078"/>
              <a:gd name="connsiteY64" fmla="*/ 100247 h 2729444"/>
              <a:gd name="connsiteX65" fmla="*/ 1238972 w 5022078"/>
              <a:gd name="connsiteY65" fmla="*/ 64388 h 2729444"/>
              <a:gd name="connsiteX66" fmla="*/ 1068643 w 5022078"/>
              <a:gd name="connsiteY66" fmla="*/ 19565 h 2729444"/>
              <a:gd name="connsiteX67" fmla="*/ 1032784 w 5022078"/>
              <a:gd name="connsiteY67" fmla="*/ 10600 h 2729444"/>
              <a:gd name="connsiteX68" fmla="*/ 987960 w 5022078"/>
              <a:gd name="connsiteY68" fmla="*/ 1635 h 2729444"/>
              <a:gd name="connsiteX69" fmla="*/ 1355513 w 5022078"/>
              <a:gd name="connsiteY69" fmla="*/ 145071 h 2729444"/>
              <a:gd name="connsiteX70" fmla="*/ 2153372 w 5022078"/>
              <a:gd name="connsiteY70" fmla="*/ 602271 h 2729444"/>
              <a:gd name="connsiteX71" fmla="*/ 2700219 w 5022078"/>
              <a:gd name="connsiteY71" fmla="*/ 907071 h 2729444"/>
              <a:gd name="connsiteX72" fmla="*/ 2861584 w 5022078"/>
              <a:gd name="connsiteY72" fmla="*/ 1023612 h 2729444"/>
              <a:gd name="connsiteX73" fmla="*/ 3094666 w 5022078"/>
              <a:gd name="connsiteY73" fmla="*/ 1167047 h 2729444"/>
              <a:gd name="connsiteX74" fmla="*/ 3820807 w 5022078"/>
              <a:gd name="connsiteY74" fmla="*/ 1427024 h 2729444"/>
              <a:gd name="connsiteX75" fmla="*/ 4080784 w 5022078"/>
              <a:gd name="connsiteY75" fmla="*/ 1498741 h 2729444"/>
              <a:gd name="connsiteX76" fmla="*/ 4627631 w 5022078"/>
              <a:gd name="connsiteY76" fmla="*/ 1606318 h 2729444"/>
              <a:gd name="connsiteX77" fmla="*/ 4708313 w 5022078"/>
              <a:gd name="connsiteY77" fmla="*/ 1624247 h 2729444"/>
              <a:gd name="connsiteX78" fmla="*/ 4780031 w 5022078"/>
              <a:gd name="connsiteY78" fmla="*/ 1633212 h 2729444"/>
              <a:gd name="connsiteX79" fmla="*/ 4824854 w 5022078"/>
              <a:gd name="connsiteY79" fmla="*/ 1651141 h 2729444"/>
              <a:gd name="connsiteX80" fmla="*/ 4269043 w 5022078"/>
              <a:gd name="connsiteY80" fmla="*/ 1606318 h 2729444"/>
              <a:gd name="connsiteX81" fmla="*/ 3713231 w 5022078"/>
              <a:gd name="connsiteY81" fmla="*/ 1552529 h 2729444"/>
              <a:gd name="connsiteX82" fmla="*/ 2547819 w 5022078"/>
              <a:gd name="connsiteY82" fmla="*/ 1480812 h 2729444"/>
              <a:gd name="connsiteX83" fmla="*/ 2610572 w 5022078"/>
              <a:gd name="connsiteY83" fmla="*/ 1489777 h 2729444"/>
              <a:gd name="connsiteX84" fmla="*/ 2915372 w 5022078"/>
              <a:gd name="connsiteY84" fmla="*/ 1543565 h 2729444"/>
              <a:gd name="connsiteX85" fmla="*/ 3650478 w 5022078"/>
              <a:gd name="connsiteY85" fmla="*/ 1624247 h 2729444"/>
              <a:gd name="connsiteX86" fmla="*/ 4564878 w 5022078"/>
              <a:gd name="connsiteY86" fmla="*/ 1651141 h 2729444"/>
              <a:gd name="connsiteX87" fmla="*/ 4421443 w 5022078"/>
              <a:gd name="connsiteY87" fmla="*/ 1660106 h 2729444"/>
              <a:gd name="connsiteX88" fmla="*/ 3883560 w 5022078"/>
              <a:gd name="connsiteY88" fmla="*/ 1678035 h 2729444"/>
              <a:gd name="connsiteX89" fmla="*/ 3623584 w 5022078"/>
              <a:gd name="connsiteY89" fmla="*/ 1731824 h 2729444"/>
              <a:gd name="connsiteX90" fmla="*/ 3381537 w 5022078"/>
              <a:gd name="connsiteY90" fmla="*/ 1866294 h 2729444"/>
              <a:gd name="connsiteX91" fmla="*/ 2834690 w 5022078"/>
              <a:gd name="connsiteY91" fmla="*/ 2090412 h 2729444"/>
              <a:gd name="connsiteX92" fmla="*/ 2601607 w 5022078"/>
              <a:gd name="connsiteY92" fmla="*/ 2215918 h 2729444"/>
              <a:gd name="connsiteX93" fmla="*/ 2305772 w 5022078"/>
              <a:gd name="connsiteY93" fmla="*/ 2350388 h 2729444"/>
              <a:gd name="connsiteX94" fmla="*/ 1956148 w 5022078"/>
              <a:gd name="connsiteY94" fmla="*/ 2619329 h 2729444"/>
              <a:gd name="connsiteX95" fmla="*/ 1812713 w 5022078"/>
              <a:gd name="connsiteY95" fmla="*/ 2682082 h 2729444"/>
              <a:gd name="connsiteX96" fmla="*/ 1776854 w 5022078"/>
              <a:gd name="connsiteY96" fmla="*/ 2717941 h 2729444"/>
              <a:gd name="connsiteX97" fmla="*/ 1740996 w 5022078"/>
              <a:gd name="connsiteY97" fmla="*/ 2726906 h 2729444"/>
              <a:gd name="connsiteX98" fmla="*/ 2027866 w 5022078"/>
              <a:gd name="connsiteY98" fmla="*/ 2538647 h 2729444"/>
              <a:gd name="connsiteX99" fmla="*/ 2251984 w 5022078"/>
              <a:gd name="connsiteY99" fmla="*/ 2359353 h 2729444"/>
              <a:gd name="connsiteX100" fmla="*/ 2780901 w 5022078"/>
              <a:gd name="connsiteY100" fmla="*/ 2072482 h 2729444"/>
              <a:gd name="connsiteX101" fmla="*/ 3309819 w 5022078"/>
              <a:gd name="connsiteY101" fmla="*/ 1839400 h 2729444"/>
              <a:gd name="connsiteX102" fmla="*/ 3614619 w 5022078"/>
              <a:gd name="connsiteY102" fmla="*/ 1651141 h 2729444"/>
              <a:gd name="connsiteX103" fmla="*/ 3802878 w 5022078"/>
              <a:gd name="connsiteY103" fmla="*/ 1588388 h 2729444"/>
              <a:gd name="connsiteX104" fmla="*/ 3910454 w 5022078"/>
              <a:gd name="connsiteY104" fmla="*/ 1561494 h 2729444"/>
              <a:gd name="connsiteX105" fmla="*/ 3148454 w 5022078"/>
              <a:gd name="connsiteY105" fmla="*/ 1731824 h 2729444"/>
              <a:gd name="connsiteX106" fmla="*/ 2592643 w 5022078"/>
              <a:gd name="connsiteY106" fmla="*/ 1875259 h 2729444"/>
              <a:gd name="connsiteX107" fmla="*/ 2269913 w 5022078"/>
              <a:gd name="connsiteY107" fmla="*/ 1938012 h 2729444"/>
              <a:gd name="connsiteX108" fmla="*/ 1723066 w 5022078"/>
              <a:gd name="connsiteY108" fmla="*/ 2045588 h 2729444"/>
              <a:gd name="connsiteX109" fmla="*/ 1149325 w 5022078"/>
              <a:gd name="connsiteY109" fmla="*/ 2117306 h 2729444"/>
              <a:gd name="connsiteX110" fmla="*/ 996925 w 5022078"/>
              <a:gd name="connsiteY110" fmla="*/ 2126271 h 2729444"/>
              <a:gd name="connsiteX111" fmla="*/ 826596 w 5022078"/>
              <a:gd name="connsiteY111" fmla="*/ 2144200 h 2729444"/>
              <a:gd name="connsiteX112" fmla="*/ 503866 w 5022078"/>
              <a:gd name="connsiteY112" fmla="*/ 2171094 h 2729444"/>
              <a:gd name="connsiteX113" fmla="*/ 342501 w 5022078"/>
              <a:gd name="connsiteY113" fmla="*/ 2206953 h 2729444"/>
              <a:gd name="connsiteX114" fmla="*/ 261819 w 5022078"/>
              <a:gd name="connsiteY114" fmla="*/ 2215918 h 2729444"/>
              <a:gd name="connsiteX115" fmla="*/ 64596 w 5022078"/>
              <a:gd name="connsiteY115" fmla="*/ 2233847 h 2729444"/>
              <a:gd name="connsiteX116" fmla="*/ 10807 w 5022078"/>
              <a:gd name="connsiteY116" fmla="*/ 2242812 h 2729444"/>
              <a:gd name="connsiteX117" fmla="*/ 163207 w 5022078"/>
              <a:gd name="connsiteY117" fmla="*/ 2224882 h 2729444"/>
              <a:gd name="connsiteX118" fmla="*/ 970031 w 5022078"/>
              <a:gd name="connsiteY118" fmla="*/ 2081447 h 2729444"/>
              <a:gd name="connsiteX119" fmla="*/ 1409301 w 5022078"/>
              <a:gd name="connsiteY119" fmla="*/ 1964906 h 2729444"/>
              <a:gd name="connsiteX120" fmla="*/ 1893396 w 5022078"/>
              <a:gd name="connsiteY120" fmla="*/ 1866294 h 2729444"/>
              <a:gd name="connsiteX121" fmla="*/ 2691254 w 5022078"/>
              <a:gd name="connsiteY121" fmla="*/ 1552529 h 2729444"/>
              <a:gd name="connsiteX122" fmla="*/ 3336713 w 5022078"/>
              <a:gd name="connsiteY122" fmla="*/ 1409094 h 2729444"/>
              <a:gd name="connsiteX123" fmla="*/ 3811843 w 5022078"/>
              <a:gd name="connsiteY123" fmla="*/ 1355306 h 2729444"/>
              <a:gd name="connsiteX124" fmla="*/ 3982172 w 5022078"/>
              <a:gd name="connsiteY124" fmla="*/ 1319447 h 2729444"/>
              <a:gd name="connsiteX125" fmla="*/ 4143537 w 5022078"/>
              <a:gd name="connsiteY125" fmla="*/ 1355306 h 2729444"/>
              <a:gd name="connsiteX126" fmla="*/ 4170431 w 5022078"/>
              <a:gd name="connsiteY126" fmla="*/ 1364271 h 2729444"/>
              <a:gd name="connsiteX127" fmla="*/ 4215254 w 5022078"/>
              <a:gd name="connsiteY127" fmla="*/ 1391165 h 2729444"/>
              <a:gd name="connsiteX128" fmla="*/ 4322831 w 5022078"/>
              <a:gd name="connsiteY128" fmla="*/ 1427024 h 2729444"/>
              <a:gd name="connsiteX129" fmla="*/ 4304901 w 5022078"/>
              <a:gd name="connsiteY129" fmla="*/ 1444953 h 2729444"/>
              <a:gd name="connsiteX130" fmla="*/ 4071819 w 5022078"/>
              <a:gd name="connsiteY130" fmla="*/ 1400129 h 2729444"/>
              <a:gd name="connsiteX131" fmla="*/ 3802878 w 5022078"/>
              <a:gd name="connsiteY131" fmla="*/ 1283588 h 2729444"/>
              <a:gd name="connsiteX132" fmla="*/ 3740125 w 5022078"/>
              <a:gd name="connsiteY132" fmla="*/ 1247729 h 2729444"/>
              <a:gd name="connsiteX133" fmla="*/ 3668407 w 5022078"/>
              <a:gd name="connsiteY133" fmla="*/ 1238765 h 2729444"/>
              <a:gd name="connsiteX134" fmla="*/ 3462219 w 5022078"/>
              <a:gd name="connsiteY134" fmla="*/ 1149118 h 2729444"/>
              <a:gd name="connsiteX135" fmla="*/ 3345678 w 5022078"/>
              <a:gd name="connsiteY135" fmla="*/ 1059471 h 2729444"/>
              <a:gd name="connsiteX136" fmla="*/ 3264996 w 5022078"/>
              <a:gd name="connsiteY136" fmla="*/ 987753 h 2729444"/>
              <a:gd name="connsiteX137" fmla="*/ 3157419 w 5022078"/>
              <a:gd name="connsiteY137" fmla="*/ 942929 h 2729444"/>
              <a:gd name="connsiteX138" fmla="*/ 2996054 w 5022078"/>
              <a:gd name="connsiteY138" fmla="*/ 862247 h 2729444"/>
              <a:gd name="connsiteX139" fmla="*/ 2870548 w 5022078"/>
              <a:gd name="connsiteY139" fmla="*/ 790529 h 2729444"/>
              <a:gd name="connsiteX140" fmla="*/ 2673325 w 5022078"/>
              <a:gd name="connsiteY140" fmla="*/ 700882 h 2729444"/>
              <a:gd name="connsiteX141" fmla="*/ 2529890 w 5022078"/>
              <a:gd name="connsiteY141" fmla="*/ 602271 h 2729444"/>
              <a:gd name="connsiteX142" fmla="*/ 2458172 w 5022078"/>
              <a:gd name="connsiteY142" fmla="*/ 557447 h 2729444"/>
              <a:gd name="connsiteX143" fmla="*/ 2440243 w 5022078"/>
              <a:gd name="connsiteY143" fmla="*/ 530553 h 2729444"/>
              <a:gd name="connsiteX144" fmla="*/ 2413348 w 5022078"/>
              <a:gd name="connsiteY144" fmla="*/ 476765 h 2729444"/>
              <a:gd name="connsiteX145" fmla="*/ 2368525 w 5022078"/>
              <a:gd name="connsiteY145" fmla="*/ 414012 h 2729444"/>
              <a:gd name="connsiteX146" fmla="*/ 2341631 w 5022078"/>
              <a:gd name="connsiteY146" fmla="*/ 360224 h 2729444"/>
              <a:gd name="connsiteX147" fmla="*/ 2278878 w 5022078"/>
              <a:gd name="connsiteY147" fmla="*/ 279541 h 2729444"/>
              <a:gd name="connsiteX148" fmla="*/ 2189231 w 5022078"/>
              <a:gd name="connsiteY148" fmla="*/ 189894 h 2729444"/>
              <a:gd name="connsiteX149" fmla="*/ 2180266 w 5022078"/>
              <a:gd name="connsiteY149" fmla="*/ 163000 h 2729444"/>
              <a:gd name="connsiteX150" fmla="*/ 2090619 w 5022078"/>
              <a:gd name="connsiteY150" fmla="*/ 82318 h 2729444"/>
              <a:gd name="connsiteX151" fmla="*/ 1714101 w 5022078"/>
              <a:gd name="connsiteY151" fmla="*/ 163000 h 2729444"/>
              <a:gd name="connsiteX152" fmla="*/ 1516878 w 5022078"/>
              <a:gd name="connsiteY152" fmla="*/ 171965 h 2729444"/>
              <a:gd name="connsiteX153" fmla="*/ 1364478 w 5022078"/>
              <a:gd name="connsiteY153" fmla="*/ 207824 h 2729444"/>
              <a:gd name="connsiteX154" fmla="*/ 1292760 w 5022078"/>
              <a:gd name="connsiteY154" fmla="*/ 243682 h 2729444"/>
              <a:gd name="connsiteX155" fmla="*/ 1122431 w 5022078"/>
              <a:gd name="connsiteY155" fmla="*/ 288506 h 2729444"/>
              <a:gd name="connsiteX156" fmla="*/ 871419 w 5022078"/>
              <a:gd name="connsiteY156" fmla="*/ 369188 h 2729444"/>
              <a:gd name="connsiteX157" fmla="*/ 745913 w 5022078"/>
              <a:gd name="connsiteY157" fmla="*/ 431941 h 2729444"/>
              <a:gd name="connsiteX158" fmla="*/ 450078 w 5022078"/>
              <a:gd name="connsiteY158" fmla="*/ 548482 h 2729444"/>
              <a:gd name="connsiteX159" fmla="*/ 351466 w 5022078"/>
              <a:gd name="connsiteY159" fmla="*/ 620200 h 2729444"/>
              <a:gd name="connsiteX160" fmla="*/ 261819 w 5022078"/>
              <a:gd name="connsiteY160" fmla="*/ 718812 h 2729444"/>
              <a:gd name="connsiteX161" fmla="*/ 216996 w 5022078"/>
              <a:gd name="connsiteY161" fmla="*/ 745706 h 2729444"/>
              <a:gd name="connsiteX162" fmla="*/ 190101 w 5022078"/>
              <a:gd name="connsiteY162" fmla="*/ 772600 h 2729444"/>
              <a:gd name="connsiteX163" fmla="*/ 109419 w 5022078"/>
              <a:gd name="connsiteY163" fmla="*/ 808459 h 2729444"/>
              <a:gd name="connsiteX164" fmla="*/ 28737 w 5022078"/>
              <a:gd name="connsiteY164" fmla="*/ 826388 h 2729444"/>
              <a:gd name="connsiteX165" fmla="*/ 1843 w 5022078"/>
              <a:gd name="connsiteY165" fmla="*/ 835353 h 2729444"/>
              <a:gd name="connsiteX166" fmla="*/ 602478 w 5022078"/>
              <a:gd name="connsiteY166" fmla="*/ 584341 h 2729444"/>
              <a:gd name="connsiteX167" fmla="*/ 952101 w 5022078"/>
              <a:gd name="connsiteY167" fmla="*/ 333329 h 2729444"/>
              <a:gd name="connsiteX168" fmla="*/ 1230007 w 5022078"/>
              <a:gd name="connsiteY168" fmla="*/ 297471 h 2729444"/>
              <a:gd name="connsiteX169" fmla="*/ 1328619 w 5022078"/>
              <a:gd name="connsiteY169" fmla="*/ 306435 h 2729444"/>
              <a:gd name="connsiteX170" fmla="*/ 1624454 w 5022078"/>
              <a:gd name="connsiteY170" fmla="*/ 288506 h 2729444"/>
              <a:gd name="connsiteX171" fmla="*/ 1821678 w 5022078"/>
              <a:gd name="connsiteY171" fmla="*/ 261612 h 2729444"/>
              <a:gd name="connsiteX172" fmla="*/ 2018901 w 5022078"/>
              <a:gd name="connsiteY172" fmla="*/ 216788 h 2729444"/>
              <a:gd name="connsiteX173" fmla="*/ 2045796 w 5022078"/>
              <a:gd name="connsiteY173" fmla="*/ 198859 h 2729444"/>
              <a:gd name="connsiteX174" fmla="*/ 2099584 w 5022078"/>
              <a:gd name="connsiteY174" fmla="*/ 180929 h 2729444"/>
              <a:gd name="connsiteX175" fmla="*/ 2153372 w 5022078"/>
              <a:gd name="connsiteY175" fmla="*/ 145071 h 2729444"/>
              <a:gd name="connsiteX176" fmla="*/ 2413348 w 5022078"/>
              <a:gd name="connsiteY176" fmla="*/ 449871 h 2729444"/>
              <a:gd name="connsiteX177" fmla="*/ 2664360 w 5022078"/>
              <a:gd name="connsiteY177" fmla="*/ 835353 h 2729444"/>
              <a:gd name="connsiteX178" fmla="*/ 2996054 w 5022078"/>
              <a:gd name="connsiteY178" fmla="*/ 1104294 h 2729444"/>
              <a:gd name="connsiteX179" fmla="*/ 3264996 w 5022078"/>
              <a:gd name="connsiteY179" fmla="*/ 1292553 h 2729444"/>
              <a:gd name="connsiteX180" fmla="*/ 3659443 w 5022078"/>
              <a:gd name="connsiteY180" fmla="*/ 1391165 h 2729444"/>
              <a:gd name="connsiteX181" fmla="*/ 3946313 w 5022078"/>
              <a:gd name="connsiteY181" fmla="*/ 1471847 h 2729444"/>
              <a:gd name="connsiteX182" fmla="*/ 4295937 w 5022078"/>
              <a:gd name="connsiteY182" fmla="*/ 1498741 h 2729444"/>
              <a:gd name="connsiteX183" fmla="*/ 4430407 w 5022078"/>
              <a:gd name="connsiteY183" fmla="*/ 1543565 h 2729444"/>
              <a:gd name="connsiteX184" fmla="*/ 4609701 w 5022078"/>
              <a:gd name="connsiteY184" fmla="*/ 1561494 h 2729444"/>
              <a:gd name="connsiteX185" fmla="*/ 4762101 w 5022078"/>
              <a:gd name="connsiteY185" fmla="*/ 1597353 h 2729444"/>
              <a:gd name="connsiteX186" fmla="*/ 4833819 w 5022078"/>
              <a:gd name="connsiteY186" fmla="*/ 1669071 h 2729444"/>
              <a:gd name="connsiteX187" fmla="*/ 4869678 w 5022078"/>
              <a:gd name="connsiteY187" fmla="*/ 1704929 h 2729444"/>
              <a:gd name="connsiteX188" fmla="*/ 4932431 w 5022078"/>
              <a:gd name="connsiteY188" fmla="*/ 1731824 h 2729444"/>
              <a:gd name="connsiteX189" fmla="*/ 4950360 w 5022078"/>
              <a:gd name="connsiteY189" fmla="*/ 1722859 h 27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5022078" h="2729444">
                <a:moveTo>
                  <a:pt x="4950360" y="1722859"/>
                </a:moveTo>
                <a:cubicBezTo>
                  <a:pt x="4857725" y="1733318"/>
                  <a:pt x="4563950" y="1749255"/>
                  <a:pt x="4376619" y="1794577"/>
                </a:cubicBezTo>
                <a:cubicBezTo>
                  <a:pt x="4191007" y="1839483"/>
                  <a:pt x="4023256" y="1942595"/>
                  <a:pt x="3838737" y="1991800"/>
                </a:cubicBezTo>
                <a:lnTo>
                  <a:pt x="3704266" y="2027659"/>
                </a:lnTo>
                <a:cubicBezTo>
                  <a:pt x="3689325" y="2036624"/>
                  <a:pt x="3642019" y="2054553"/>
                  <a:pt x="3659443" y="2054553"/>
                </a:cubicBezTo>
                <a:cubicBezTo>
                  <a:pt x="3684974" y="2054553"/>
                  <a:pt x="3706455" y="2034104"/>
                  <a:pt x="3731160" y="2027659"/>
                </a:cubicBezTo>
                <a:cubicBezTo>
                  <a:pt x="4090917" y="1933810"/>
                  <a:pt x="3647854" y="2068931"/>
                  <a:pt x="3991137" y="1964906"/>
                </a:cubicBezTo>
                <a:cubicBezTo>
                  <a:pt x="4048118" y="1947639"/>
                  <a:pt x="4103869" y="1926203"/>
                  <a:pt x="4161466" y="1911118"/>
                </a:cubicBezTo>
                <a:cubicBezTo>
                  <a:pt x="4229506" y="1893298"/>
                  <a:pt x="4299661" y="1884292"/>
                  <a:pt x="4367654" y="1866294"/>
                </a:cubicBezTo>
                <a:cubicBezTo>
                  <a:pt x="4531519" y="1822918"/>
                  <a:pt x="4400068" y="1834770"/>
                  <a:pt x="4555913" y="1812506"/>
                </a:cubicBezTo>
                <a:cubicBezTo>
                  <a:pt x="4576831" y="1809518"/>
                  <a:pt x="4597970" y="1807802"/>
                  <a:pt x="4618666" y="1803541"/>
                </a:cubicBezTo>
                <a:cubicBezTo>
                  <a:pt x="4699619" y="1786874"/>
                  <a:pt x="4860713" y="1749753"/>
                  <a:pt x="4860713" y="1749753"/>
                </a:cubicBezTo>
                <a:cubicBezTo>
                  <a:pt x="4878642" y="1740788"/>
                  <a:pt x="4896183" y="1731000"/>
                  <a:pt x="4914501" y="1722859"/>
                </a:cubicBezTo>
                <a:cubicBezTo>
                  <a:pt x="4923136" y="1719021"/>
                  <a:pt x="4933533" y="1719136"/>
                  <a:pt x="4941396" y="1713894"/>
                </a:cubicBezTo>
                <a:cubicBezTo>
                  <a:pt x="4951945" y="1706862"/>
                  <a:pt x="4957741" y="1694033"/>
                  <a:pt x="4968290" y="1687000"/>
                </a:cubicBezTo>
                <a:cubicBezTo>
                  <a:pt x="4976153" y="1681758"/>
                  <a:pt x="4986732" y="1682261"/>
                  <a:pt x="4995184" y="1678035"/>
                </a:cubicBezTo>
                <a:cubicBezTo>
                  <a:pt x="5004821" y="1673217"/>
                  <a:pt x="5013113" y="1666082"/>
                  <a:pt x="5022078" y="1660106"/>
                </a:cubicBezTo>
                <a:cubicBezTo>
                  <a:pt x="4869678" y="1594365"/>
                  <a:pt x="4724467" y="1508478"/>
                  <a:pt x="4564878" y="1462882"/>
                </a:cubicBezTo>
                <a:cubicBezTo>
                  <a:pt x="4523043" y="1450929"/>
                  <a:pt x="4479868" y="1442933"/>
                  <a:pt x="4439372" y="1427024"/>
                </a:cubicBezTo>
                <a:cubicBezTo>
                  <a:pt x="4395838" y="1409921"/>
                  <a:pt x="4357372" y="1381445"/>
                  <a:pt x="4313866" y="1364271"/>
                </a:cubicBezTo>
                <a:cubicBezTo>
                  <a:pt x="4243549" y="1336514"/>
                  <a:pt x="4173550" y="1303244"/>
                  <a:pt x="4098713" y="1292553"/>
                </a:cubicBezTo>
                <a:cubicBezTo>
                  <a:pt x="4056878" y="1286577"/>
                  <a:pt x="3932029" y="1265121"/>
                  <a:pt x="3973207" y="1274624"/>
                </a:cubicBezTo>
                <a:cubicBezTo>
                  <a:pt x="4089748" y="1301518"/>
                  <a:pt x="4212679" y="1308703"/>
                  <a:pt x="4322831" y="1355306"/>
                </a:cubicBezTo>
                <a:cubicBezTo>
                  <a:pt x="4575373" y="1462151"/>
                  <a:pt x="4472399" y="1441988"/>
                  <a:pt x="4618666" y="1462882"/>
                </a:cubicBezTo>
                <a:cubicBezTo>
                  <a:pt x="4769826" y="1538465"/>
                  <a:pt x="4579128" y="1449704"/>
                  <a:pt x="4726243" y="1498741"/>
                </a:cubicBezTo>
                <a:cubicBezTo>
                  <a:pt x="4762215" y="1510731"/>
                  <a:pt x="4816050" y="1547838"/>
                  <a:pt x="4842784" y="1570459"/>
                </a:cubicBezTo>
                <a:cubicBezTo>
                  <a:pt x="4862140" y="1586837"/>
                  <a:pt x="4878643" y="1606318"/>
                  <a:pt x="4896572" y="1624247"/>
                </a:cubicBezTo>
                <a:lnTo>
                  <a:pt x="4914501" y="1642177"/>
                </a:lnTo>
                <a:cubicBezTo>
                  <a:pt x="4920478" y="1648154"/>
                  <a:pt x="4927743" y="1653073"/>
                  <a:pt x="4932431" y="1660106"/>
                </a:cubicBezTo>
                <a:lnTo>
                  <a:pt x="4950360" y="1687000"/>
                </a:lnTo>
                <a:cubicBezTo>
                  <a:pt x="4824275" y="1718522"/>
                  <a:pt x="4877216" y="1709827"/>
                  <a:pt x="4618666" y="1660106"/>
                </a:cubicBezTo>
                <a:cubicBezTo>
                  <a:pt x="4560197" y="1648862"/>
                  <a:pt x="4506201" y="1620346"/>
                  <a:pt x="4448337" y="1606318"/>
                </a:cubicBezTo>
                <a:cubicBezTo>
                  <a:pt x="4308788" y="1572488"/>
                  <a:pt x="4167368" y="1546905"/>
                  <a:pt x="4026996" y="1516671"/>
                </a:cubicBezTo>
                <a:lnTo>
                  <a:pt x="3865631" y="1480812"/>
                </a:lnTo>
                <a:cubicBezTo>
                  <a:pt x="3805866" y="1453918"/>
                  <a:pt x="3747506" y="1423656"/>
                  <a:pt x="3686337" y="1400129"/>
                </a:cubicBezTo>
                <a:cubicBezTo>
                  <a:pt x="3377828" y="1281471"/>
                  <a:pt x="3651530" y="1417129"/>
                  <a:pt x="3354643" y="1274624"/>
                </a:cubicBezTo>
                <a:cubicBezTo>
                  <a:pt x="3332924" y="1264199"/>
                  <a:pt x="3309434" y="1255277"/>
                  <a:pt x="3291890" y="1238765"/>
                </a:cubicBezTo>
                <a:cubicBezTo>
                  <a:pt x="3207248" y="1159102"/>
                  <a:pt x="3131060" y="1070904"/>
                  <a:pt x="3049843" y="987753"/>
                </a:cubicBezTo>
                <a:cubicBezTo>
                  <a:pt x="3005550" y="942405"/>
                  <a:pt x="2960196" y="898106"/>
                  <a:pt x="2915372" y="853282"/>
                </a:cubicBezTo>
                <a:cubicBezTo>
                  <a:pt x="2857105" y="795015"/>
                  <a:pt x="2792316" y="736756"/>
                  <a:pt x="2762972" y="656059"/>
                </a:cubicBezTo>
                <a:cubicBezTo>
                  <a:pt x="2585648" y="168419"/>
                  <a:pt x="2780754" y="668454"/>
                  <a:pt x="2628501" y="351259"/>
                </a:cubicBezTo>
                <a:cubicBezTo>
                  <a:pt x="2610490" y="313737"/>
                  <a:pt x="2604781" y="270593"/>
                  <a:pt x="2583678" y="234718"/>
                </a:cubicBezTo>
                <a:cubicBezTo>
                  <a:pt x="2544578" y="168248"/>
                  <a:pt x="2503736" y="100991"/>
                  <a:pt x="2449207" y="46459"/>
                </a:cubicBezTo>
                <a:cubicBezTo>
                  <a:pt x="2443231" y="40482"/>
                  <a:pt x="2428605" y="20511"/>
                  <a:pt x="2431278" y="28529"/>
                </a:cubicBezTo>
                <a:cubicBezTo>
                  <a:pt x="2447088" y="75956"/>
                  <a:pt x="2547214" y="169694"/>
                  <a:pt x="2556784" y="180929"/>
                </a:cubicBezTo>
                <a:cubicBezTo>
                  <a:pt x="2594007" y="224626"/>
                  <a:pt x="2635124" y="266001"/>
                  <a:pt x="2664360" y="315400"/>
                </a:cubicBezTo>
                <a:cubicBezTo>
                  <a:pt x="2722215" y="413155"/>
                  <a:pt x="2759524" y="522081"/>
                  <a:pt x="2816760" y="620200"/>
                </a:cubicBezTo>
                <a:cubicBezTo>
                  <a:pt x="2837678" y="656059"/>
                  <a:pt x="2851742" y="696920"/>
                  <a:pt x="2879513" y="727777"/>
                </a:cubicBezTo>
                <a:cubicBezTo>
                  <a:pt x="2933301" y="787542"/>
                  <a:pt x="3001506" y="832736"/>
                  <a:pt x="3058807" y="889141"/>
                </a:cubicBezTo>
                <a:cubicBezTo>
                  <a:pt x="3192835" y="1021075"/>
                  <a:pt x="3281394" y="1216171"/>
                  <a:pt x="3453254" y="1292553"/>
                </a:cubicBezTo>
                <a:cubicBezTo>
                  <a:pt x="4098808" y="1579465"/>
                  <a:pt x="3399041" y="1286433"/>
                  <a:pt x="3847701" y="1435988"/>
                </a:cubicBezTo>
                <a:cubicBezTo>
                  <a:pt x="3888291" y="1449518"/>
                  <a:pt x="3924111" y="1474945"/>
                  <a:pt x="3964243" y="1489777"/>
                </a:cubicBezTo>
                <a:cubicBezTo>
                  <a:pt x="4269784" y="1602694"/>
                  <a:pt x="4185531" y="1564340"/>
                  <a:pt x="4430407" y="1633212"/>
                </a:cubicBezTo>
                <a:cubicBezTo>
                  <a:pt x="4617321" y="1685782"/>
                  <a:pt x="4475538" y="1658870"/>
                  <a:pt x="4672454" y="1687000"/>
                </a:cubicBezTo>
                <a:cubicBezTo>
                  <a:pt x="4741184" y="1684012"/>
                  <a:pt x="4907110" y="1740663"/>
                  <a:pt x="4878643" y="1678035"/>
                </a:cubicBezTo>
                <a:cubicBezTo>
                  <a:pt x="4841878" y="1597152"/>
                  <a:pt x="4709338" y="1623284"/>
                  <a:pt x="4627631" y="1588388"/>
                </a:cubicBezTo>
                <a:cubicBezTo>
                  <a:pt x="4615542" y="1583225"/>
                  <a:pt x="3885155" y="1258551"/>
                  <a:pt x="3731160" y="1167047"/>
                </a:cubicBezTo>
                <a:cubicBezTo>
                  <a:pt x="3289707" y="904735"/>
                  <a:pt x="3541186" y="998779"/>
                  <a:pt x="3166384" y="817424"/>
                </a:cubicBezTo>
                <a:cubicBezTo>
                  <a:pt x="3060414" y="766148"/>
                  <a:pt x="2952738" y="718254"/>
                  <a:pt x="2843654" y="673988"/>
                </a:cubicBezTo>
                <a:cubicBezTo>
                  <a:pt x="2746425" y="634533"/>
                  <a:pt x="2643343" y="609832"/>
                  <a:pt x="2547819" y="566412"/>
                </a:cubicBezTo>
                <a:cubicBezTo>
                  <a:pt x="2478303" y="534814"/>
                  <a:pt x="2418386" y="485021"/>
                  <a:pt x="2350596" y="449871"/>
                </a:cubicBezTo>
                <a:cubicBezTo>
                  <a:pt x="2175726" y="359198"/>
                  <a:pt x="1896197" y="238868"/>
                  <a:pt x="1714101" y="180929"/>
                </a:cubicBezTo>
                <a:cubicBezTo>
                  <a:pt x="1648360" y="160012"/>
                  <a:pt x="1583807" y="134909"/>
                  <a:pt x="1516878" y="118177"/>
                </a:cubicBezTo>
                <a:cubicBezTo>
                  <a:pt x="1487743" y="110893"/>
                  <a:pt x="1457057" y="112721"/>
                  <a:pt x="1427231" y="109212"/>
                </a:cubicBezTo>
                <a:cubicBezTo>
                  <a:pt x="1406246" y="106743"/>
                  <a:pt x="1385396" y="103235"/>
                  <a:pt x="1364478" y="100247"/>
                </a:cubicBezTo>
                <a:cubicBezTo>
                  <a:pt x="1250278" y="54568"/>
                  <a:pt x="1410344" y="115800"/>
                  <a:pt x="1238972" y="64388"/>
                </a:cubicBezTo>
                <a:cubicBezTo>
                  <a:pt x="1073633" y="14785"/>
                  <a:pt x="1205433" y="36663"/>
                  <a:pt x="1068643" y="19565"/>
                </a:cubicBezTo>
                <a:cubicBezTo>
                  <a:pt x="1056690" y="16577"/>
                  <a:pt x="1044811" y="13273"/>
                  <a:pt x="1032784" y="10600"/>
                </a:cubicBezTo>
                <a:cubicBezTo>
                  <a:pt x="1017910" y="7294"/>
                  <a:pt x="973895" y="-4225"/>
                  <a:pt x="987960" y="1635"/>
                </a:cubicBezTo>
                <a:cubicBezTo>
                  <a:pt x="1109360" y="52218"/>
                  <a:pt x="1239544" y="83041"/>
                  <a:pt x="1355513" y="145071"/>
                </a:cubicBezTo>
                <a:cubicBezTo>
                  <a:pt x="1726108" y="343296"/>
                  <a:pt x="1789663" y="368102"/>
                  <a:pt x="2153372" y="602271"/>
                </a:cubicBezTo>
                <a:cubicBezTo>
                  <a:pt x="2999377" y="1146960"/>
                  <a:pt x="1727563" y="383333"/>
                  <a:pt x="2700219" y="907071"/>
                </a:cubicBezTo>
                <a:cubicBezTo>
                  <a:pt x="2758638" y="938527"/>
                  <a:pt x="2806185" y="987099"/>
                  <a:pt x="2861584" y="1023612"/>
                </a:cubicBezTo>
                <a:cubicBezTo>
                  <a:pt x="2937755" y="1073815"/>
                  <a:pt x="3013358" y="1125680"/>
                  <a:pt x="3094666" y="1167047"/>
                </a:cubicBezTo>
                <a:cubicBezTo>
                  <a:pt x="3305365" y="1274245"/>
                  <a:pt x="3607790" y="1362310"/>
                  <a:pt x="3820807" y="1427024"/>
                </a:cubicBezTo>
                <a:cubicBezTo>
                  <a:pt x="3906821" y="1453155"/>
                  <a:pt x="3993442" y="1477465"/>
                  <a:pt x="4080784" y="1498741"/>
                </a:cubicBezTo>
                <a:cubicBezTo>
                  <a:pt x="4498628" y="1600523"/>
                  <a:pt x="4384061" y="1586020"/>
                  <a:pt x="4627631" y="1606318"/>
                </a:cubicBezTo>
                <a:cubicBezTo>
                  <a:pt x="4654525" y="1612294"/>
                  <a:pt x="4681182" y="1619459"/>
                  <a:pt x="4708313" y="1624247"/>
                </a:cubicBezTo>
                <a:cubicBezTo>
                  <a:pt x="4732038" y="1628434"/>
                  <a:pt x="4756556" y="1627795"/>
                  <a:pt x="4780031" y="1633212"/>
                </a:cubicBezTo>
                <a:cubicBezTo>
                  <a:pt x="4795711" y="1636830"/>
                  <a:pt x="4809913" y="1645165"/>
                  <a:pt x="4824854" y="1651141"/>
                </a:cubicBezTo>
                <a:cubicBezTo>
                  <a:pt x="4525378" y="1669859"/>
                  <a:pt x="4780105" y="1663103"/>
                  <a:pt x="4269043" y="1606318"/>
                </a:cubicBezTo>
                <a:cubicBezTo>
                  <a:pt x="4084045" y="1585763"/>
                  <a:pt x="3898354" y="1571923"/>
                  <a:pt x="3713231" y="1552529"/>
                </a:cubicBezTo>
                <a:cubicBezTo>
                  <a:pt x="2963858" y="1474023"/>
                  <a:pt x="3669182" y="1519480"/>
                  <a:pt x="2547819" y="1480812"/>
                </a:cubicBezTo>
                <a:cubicBezTo>
                  <a:pt x="2568737" y="1483800"/>
                  <a:pt x="2589763" y="1486105"/>
                  <a:pt x="2610572" y="1489777"/>
                </a:cubicBezTo>
                <a:cubicBezTo>
                  <a:pt x="2712172" y="1507706"/>
                  <a:pt x="2813054" y="1530334"/>
                  <a:pt x="2915372" y="1543565"/>
                </a:cubicBezTo>
                <a:cubicBezTo>
                  <a:pt x="3159843" y="1575178"/>
                  <a:pt x="3404099" y="1616299"/>
                  <a:pt x="3650478" y="1624247"/>
                </a:cubicBezTo>
                <a:lnTo>
                  <a:pt x="4564878" y="1651141"/>
                </a:lnTo>
                <a:cubicBezTo>
                  <a:pt x="4517066" y="1654129"/>
                  <a:pt x="4469311" y="1658216"/>
                  <a:pt x="4421443" y="1660106"/>
                </a:cubicBezTo>
                <a:cubicBezTo>
                  <a:pt x="4242189" y="1667182"/>
                  <a:pt x="4062234" y="1661974"/>
                  <a:pt x="3883560" y="1678035"/>
                </a:cubicBezTo>
                <a:cubicBezTo>
                  <a:pt x="3795421" y="1685958"/>
                  <a:pt x="3710243" y="1713894"/>
                  <a:pt x="3623584" y="1731824"/>
                </a:cubicBezTo>
                <a:cubicBezTo>
                  <a:pt x="3542902" y="1776647"/>
                  <a:pt x="3465561" y="1828101"/>
                  <a:pt x="3381537" y="1866294"/>
                </a:cubicBezTo>
                <a:cubicBezTo>
                  <a:pt x="3202197" y="1947812"/>
                  <a:pt x="3008140" y="1997016"/>
                  <a:pt x="2834690" y="2090412"/>
                </a:cubicBezTo>
                <a:cubicBezTo>
                  <a:pt x="2756996" y="2132247"/>
                  <a:pt x="2680799" y="2176993"/>
                  <a:pt x="2601607" y="2215918"/>
                </a:cubicBezTo>
                <a:cubicBezTo>
                  <a:pt x="2504395" y="2263700"/>
                  <a:pt x="2400541" y="2297926"/>
                  <a:pt x="2305772" y="2350388"/>
                </a:cubicBezTo>
                <a:cubicBezTo>
                  <a:pt x="1825311" y="2616358"/>
                  <a:pt x="2331141" y="2373241"/>
                  <a:pt x="1956148" y="2619329"/>
                </a:cubicBezTo>
                <a:cubicBezTo>
                  <a:pt x="1912517" y="2647962"/>
                  <a:pt x="1860525" y="2661164"/>
                  <a:pt x="1812713" y="2682082"/>
                </a:cubicBezTo>
                <a:cubicBezTo>
                  <a:pt x="1800760" y="2694035"/>
                  <a:pt x="1791189" y="2708982"/>
                  <a:pt x="1776854" y="2717941"/>
                </a:cubicBezTo>
                <a:cubicBezTo>
                  <a:pt x="1766406" y="2724471"/>
                  <a:pt x="1730970" y="2734067"/>
                  <a:pt x="1740996" y="2726906"/>
                </a:cubicBezTo>
                <a:cubicBezTo>
                  <a:pt x="1834067" y="2660427"/>
                  <a:pt x="1935015" y="2605434"/>
                  <a:pt x="2027866" y="2538647"/>
                </a:cubicBezTo>
                <a:cubicBezTo>
                  <a:pt x="2105532" y="2482782"/>
                  <a:pt x="2172382" y="2412421"/>
                  <a:pt x="2251984" y="2359353"/>
                </a:cubicBezTo>
                <a:cubicBezTo>
                  <a:pt x="2362573" y="2285627"/>
                  <a:pt x="2639589" y="2137179"/>
                  <a:pt x="2780901" y="2072482"/>
                </a:cubicBezTo>
                <a:cubicBezTo>
                  <a:pt x="2956080" y="1992280"/>
                  <a:pt x="3145899" y="1940645"/>
                  <a:pt x="3309819" y="1839400"/>
                </a:cubicBezTo>
                <a:cubicBezTo>
                  <a:pt x="3411419" y="1776647"/>
                  <a:pt x="3501330" y="1688904"/>
                  <a:pt x="3614619" y="1651141"/>
                </a:cubicBezTo>
                <a:cubicBezTo>
                  <a:pt x="3677372" y="1630223"/>
                  <a:pt x="3739573" y="1607571"/>
                  <a:pt x="3802878" y="1588388"/>
                </a:cubicBezTo>
                <a:cubicBezTo>
                  <a:pt x="3838252" y="1577669"/>
                  <a:pt x="3946526" y="1553431"/>
                  <a:pt x="3910454" y="1561494"/>
                </a:cubicBezTo>
                <a:lnTo>
                  <a:pt x="3148454" y="1731824"/>
                </a:lnTo>
                <a:cubicBezTo>
                  <a:pt x="2962317" y="1776142"/>
                  <a:pt x="2778922" y="1831541"/>
                  <a:pt x="2592643" y="1875259"/>
                </a:cubicBezTo>
                <a:cubicBezTo>
                  <a:pt x="2485951" y="1900299"/>
                  <a:pt x="2377097" y="1915169"/>
                  <a:pt x="2269913" y="1938012"/>
                </a:cubicBezTo>
                <a:cubicBezTo>
                  <a:pt x="1817492" y="2034429"/>
                  <a:pt x="2295126" y="1954785"/>
                  <a:pt x="1723066" y="2045588"/>
                </a:cubicBezTo>
                <a:cubicBezTo>
                  <a:pt x="1557642" y="2071846"/>
                  <a:pt x="1307642" y="2107993"/>
                  <a:pt x="1149325" y="2117306"/>
                </a:cubicBezTo>
                <a:cubicBezTo>
                  <a:pt x="1098525" y="2120294"/>
                  <a:pt x="1047637" y="2122045"/>
                  <a:pt x="996925" y="2126271"/>
                </a:cubicBezTo>
                <a:cubicBezTo>
                  <a:pt x="940032" y="2131012"/>
                  <a:pt x="883452" y="2139031"/>
                  <a:pt x="826596" y="2144200"/>
                </a:cubicBezTo>
                <a:lnTo>
                  <a:pt x="503866" y="2171094"/>
                </a:lnTo>
                <a:cubicBezTo>
                  <a:pt x="444647" y="2185899"/>
                  <a:pt x="404293" y="2197196"/>
                  <a:pt x="342501" y="2206953"/>
                </a:cubicBezTo>
                <a:cubicBezTo>
                  <a:pt x="315773" y="2211173"/>
                  <a:pt x="288753" y="2213312"/>
                  <a:pt x="261819" y="2215918"/>
                </a:cubicBezTo>
                <a:lnTo>
                  <a:pt x="64596" y="2233847"/>
                </a:lnTo>
                <a:cubicBezTo>
                  <a:pt x="46522" y="2235783"/>
                  <a:pt x="-7295" y="2244458"/>
                  <a:pt x="10807" y="2242812"/>
                </a:cubicBezTo>
                <a:cubicBezTo>
                  <a:pt x="61747" y="2238181"/>
                  <a:pt x="112520" y="2231755"/>
                  <a:pt x="163207" y="2224882"/>
                </a:cubicBezTo>
                <a:cubicBezTo>
                  <a:pt x="511451" y="2177662"/>
                  <a:pt x="615904" y="2165415"/>
                  <a:pt x="970031" y="2081447"/>
                </a:cubicBezTo>
                <a:cubicBezTo>
                  <a:pt x="1117433" y="2046496"/>
                  <a:pt x="1261764" y="1999283"/>
                  <a:pt x="1409301" y="1964906"/>
                </a:cubicBezTo>
                <a:cubicBezTo>
                  <a:pt x="1569684" y="1927535"/>
                  <a:pt x="1734224" y="1908523"/>
                  <a:pt x="1893396" y="1866294"/>
                </a:cubicBezTo>
                <a:cubicBezTo>
                  <a:pt x="2339986" y="1747811"/>
                  <a:pt x="2253212" y="1721007"/>
                  <a:pt x="2691254" y="1552529"/>
                </a:cubicBezTo>
                <a:cubicBezTo>
                  <a:pt x="2948799" y="1453473"/>
                  <a:pt x="3058198" y="1450186"/>
                  <a:pt x="3336713" y="1409094"/>
                </a:cubicBezTo>
                <a:cubicBezTo>
                  <a:pt x="3562424" y="1375793"/>
                  <a:pt x="3557286" y="1379940"/>
                  <a:pt x="3811843" y="1355306"/>
                </a:cubicBezTo>
                <a:cubicBezTo>
                  <a:pt x="3868619" y="1343353"/>
                  <a:pt x="3924264" y="1323066"/>
                  <a:pt x="3982172" y="1319447"/>
                </a:cubicBezTo>
                <a:cubicBezTo>
                  <a:pt x="4060466" y="1314554"/>
                  <a:pt x="4084392" y="1333127"/>
                  <a:pt x="4143537" y="1355306"/>
                </a:cubicBezTo>
                <a:cubicBezTo>
                  <a:pt x="4152385" y="1358624"/>
                  <a:pt x="4161979" y="1360045"/>
                  <a:pt x="4170431" y="1364271"/>
                </a:cubicBezTo>
                <a:cubicBezTo>
                  <a:pt x="4186016" y="1372063"/>
                  <a:pt x="4199669" y="1383373"/>
                  <a:pt x="4215254" y="1391165"/>
                </a:cubicBezTo>
                <a:cubicBezTo>
                  <a:pt x="4249928" y="1408502"/>
                  <a:pt x="4285632" y="1416395"/>
                  <a:pt x="4322831" y="1427024"/>
                </a:cubicBezTo>
                <a:cubicBezTo>
                  <a:pt x="4349152" y="1466506"/>
                  <a:pt x="4349431" y="1453859"/>
                  <a:pt x="4304901" y="1444953"/>
                </a:cubicBezTo>
                <a:lnTo>
                  <a:pt x="4071819" y="1400129"/>
                </a:lnTo>
                <a:cubicBezTo>
                  <a:pt x="3982172" y="1361282"/>
                  <a:pt x="3887707" y="1332062"/>
                  <a:pt x="3802878" y="1283588"/>
                </a:cubicBezTo>
                <a:cubicBezTo>
                  <a:pt x="3781960" y="1271635"/>
                  <a:pt x="3762981" y="1255347"/>
                  <a:pt x="3740125" y="1247729"/>
                </a:cubicBezTo>
                <a:cubicBezTo>
                  <a:pt x="3717269" y="1240111"/>
                  <a:pt x="3692313" y="1241753"/>
                  <a:pt x="3668407" y="1238765"/>
                </a:cubicBezTo>
                <a:cubicBezTo>
                  <a:pt x="3599603" y="1212963"/>
                  <a:pt x="3524452" y="1186902"/>
                  <a:pt x="3462219" y="1149118"/>
                </a:cubicBezTo>
                <a:cubicBezTo>
                  <a:pt x="3420325" y="1123683"/>
                  <a:pt x="3383610" y="1090506"/>
                  <a:pt x="3345678" y="1059471"/>
                </a:cubicBezTo>
                <a:cubicBezTo>
                  <a:pt x="3317829" y="1036685"/>
                  <a:pt x="3295591" y="1006693"/>
                  <a:pt x="3264996" y="987753"/>
                </a:cubicBezTo>
                <a:cubicBezTo>
                  <a:pt x="3231966" y="967305"/>
                  <a:pt x="3192165" y="960302"/>
                  <a:pt x="3157419" y="942929"/>
                </a:cubicBezTo>
                <a:cubicBezTo>
                  <a:pt x="3103631" y="916035"/>
                  <a:pt x="3048268" y="892083"/>
                  <a:pt x="2996054" y="862247"/>
                </a:cubicBezTo>
                <a:cubicBezTo>
                  <a:pt x="2954219" y="838341"/>
                  <a:pt x="2913645" y="812078"/>
                  <a:pt x="2870548" y="790529"/>
                </a:cubicBezTo>
                <a:cubicBezTo>
                  <a:pt x="2805958" y="758234"/>
                  <a:pt x="2736530" y="735811"/>
                  <a:pt x="2673325" y="700882"/>
                </a:cubicBezTo>
                <a:cubicBezTo>
                  <a:pt x="2622543" y="672818"/>
                  <a:pt x="2577104" y="635995"/>
                  <a:pt x="2529890" y="602271"/>
                </a:cubicBezTo>
                <a:cubicBezTo>
                  <a:pt x="2465941" y="556593"/>
                  <a:pt x="2509019" y="574397"/>
                  <a:pt x="2458172" y="557447"/>
                </a:cubicBezTo>
                <a:cubicBezTo>
                  <a:pt x="2452196" y="548482"/>
                  <a:pt x="2445475" y="539971"/>
                  <a:pt x="2440243" y="530553"/>
                </a:cubicBezTo>
                <a:cubicBezTo>
                  <a:pt x="2430508" y="513030"/>
                  <a:pt x="2423854" y="493837"/>
                  <a:pt x="2413348" y="476765"/>
                </a:cubicBezTo>
                <a:cubicBezTo>
                  <a:pt x="2399876" y="454873"/>
                  <a:pt x="2381997" y="435905"/>
                  <a:pt x="2368525" y="414012"/>
                </a:cubicBezTo>
                <a:cubicBezTo>
                  <a:pt x="2358019" y="396940"/>
                  <a:pt x="2352750" y="376903"/>
                  <a:pt x="2341631" y="360224"/>
                </a:cubicBezTo>
                <a:cubicBezTo>
                  <a:pt x="2322732" y="331875"/>
                  <a:pt x="2302125" y="304449"/>
                  <a:pt x="2278878" y="279541"/>
                </a:cubicBezTo>
                <a:cubicBezTo>
                  <a:pt x="2144156" y="135196"/>
                  <a:pt x="2265533" y="291631"/>
                  <a:pt x="2189231" y="189894"/>
                </a:cubicBezTo>
                <a:cubicBezTo>
                  <a:pt x="2186243" y="180929"/>
                  <a:pt x="2186169" y="170379"/>
                  <a:pt x="2180266" y="163000"/>
                </a:cubicBezTo>
                <a:cubicBezTo>
                  <a:pt x="2140053" y="112734"/>
                  <a:pt x="2131143" y="109333"/>
                  <a:pt x="2090619" y="82318"/>
                </a:cubicBezTo>
                <a:cubicBezTo>
                  <a:pt x="1930335" y="126841"/>
                  <a:pt x="1891671" y="143699"/>
                  <a:pt x="1714101" y="163000"/>
                </a:cubicBezTo>
                <a:cubicBezTo>
                  <a:pt x="1648677" y="170111"/>
                  <a:pt x="1582619" y="168977"/>
                  <a:pt x="1516878" y="171965"/>
                </a:cubicBezTo>
                <a:cubicBezTo>
                  <a:pt x="1457987" y="182672"/>
                  <a:pt x="1416973" y="185326"/>
                  <a:pt x="1364478" y="207824"/>
                </a:cubicBezTo>
                <a:cubicBezTo>
                  <a:pt x="1339911" y="218352"/>
                  <a:pt x="1318116" y="235230"/>
                  <a:pt x="1292760" y="243682"/>
                </a:cubicBezTo>
                <a:cubicBezTo>
                  <a:pt x="1237063" y="262247"/>
                  <a:pt x="1178439" y="270903"/>
                  <a:pt x="1122431" y="288506"/>
                </a:cubicBezTo>
                <a:cubicBezTo>
                  <a:pt x="776250" y="397306"/>
                  <a:pt x="1150242" y="299483"/>
                  <a:pt x="871419" y="369188"/>
                </a:cubicBezTo>
                <a:cubicBezTo>
                  <a:pt x="829584" y="390106"/>
                  <a:pt x="788952" y="413627"/>
                  <a:pt x="745913" y="431941"/>
                </a:cubicBezTo>
                <a:cubicBezTo>
                  <a:pt x="648388" y="473441"/>
                  <a:pt x="535794" y="486143"/>
                  <a:pt x="450078" y="548482"/>
                </a:cubicBezTo>
                <a:cubicBezTo>
                  <a:pt x="417207" y="572388"/>
                  <a:pt x="382841" y="594362"/>
                  <a:pt x="351466" y="620200"/>
                </a:cubicBezTo>
                <a:cubicBezTo>
                  <a:pt x="87417" y="837652"/>
                  <a:pt x="461976" y="540893"/>
                  <a:pt x="261819" y="718812"/>
                </a:cubicBezTo>
                <a:cubicBezTo>
                  <a:pt x="248796" y="730388"/>
                  <a:pt x="230935" y="735252"/>
                  <a:pt x="216996" y="745706"/>
                </a:cubicBezTo>
                <a:cubicBezTo>
                  <a:pt x="206853" y="753313"/>
                  <a:pt x="199841" y="764484"/>
                  <a:pt x="190101" y="772600"/>
                </a:cubicBezTo>
                <a:cubicBezTo>
                  <a:pt x="164098" y="794269"/>
                  <a:pt x="144282" y="798951"/>
                  <a:pt x="109419" y="808459"/>
                </a:cubicBezTo>
                <a:cubicBezTo>
                  <a:pt x="-94070" y="863958"/>
                  <a:pt x="197909" y="778054"/>
                  <a:pt x="28737" y="826388"/>
                </a:cubicBezTo>
                <a:cubicBezTo>
                  <a:pt x="19651" y="828984"/>
                  <a:pt x="-7229" y="837999"/>
                  <a:pt x="1843" y="835353"/>
                </a:cubicBezTo>
                <a:cubicBezTo>
                  <a:pt x="228323" y="769296"/>
                  <a:pt x="396832" y="731985"/>
                  <a:pt x="602478" y="584341"/>
                </a:cubicBezTo>
                <a:cubicBezTo>
                  <a:pt x="719019" y="500670"/>
                  <a:pt x="809814" y="351688"/>
                  <a:pt x="952101" y="333329"/>
                </a:cubicBezTo>
                <a:lnTo>
                  <a:pt x="1230007" y="297471"/>
                </a:lnTo>
                <a:cubicBezTo>
                  <a:pt x="1262878" y="300459"/>
                  <a:pt x="1295621" y="307185"/>
                  <a:pt x="1328619" y="306435"/>
                </a:cubicBezTo>
                <a:cubicBezTo>
                  <a:pt x="1427386" y="304190"/>
                  <a:pt x="1624454" y="288506"/>
                  <a:pt x="1624454" y="288506"/>
                </a:cubicBezTo>
                <a:cubicBezTo>
                  <a:pt x="1690195" y="279541"/>
                  <a:pt x="1756231" y="272520"/>
                  <a:pt x="1821678" y="261612"/>
                </a:cubicBezTo>
                <a:cubicBezTo>
                  <a:pt x="1885804" y="250924"/>
                  <a:pt x="1954904" y="232788"/>
                  <a:pt x="2018901" y="216788"/>
                </a:cubicBezTo>
                <a:cubicBezTo>
                  <a:pt x="2027866" y="210812"/>
                  <a:pt x="2035950" y="203235"/>
                  <a:pt x="2045796" y="198859"/>
                </a:cubicBezTo>
                <a:cubicBezTo>
                  <a:pt x="2063066" y="191183"/>
                  <a:pt x="2083558" y="190946"/>
                  <a:pt x="2099584" y="180929"/>
                </a:cubicBezTo>
                <a:cubicBezTo>
                  <a:pt x="2182124" y="129340"/>
                  <a:pt x="2040989" y="173164"/>
                  <a:pt x="2153372" y="145071"/>
                </a:cubicBezTo>
                <a:cubicBezTo>
                  <a:pt x="2240031" y="246671"/>
                  <a:pt x="2345815" y="334668"/>
                  <a:pt x="2413348" y="449871"/>
                </a:cubicBezTo>
                <a:cubicBezTo>
                  <a:pt x="2455794" y="522278"/>
                  <a:pt x="2576176" y="754518"/>
                  <a:pt x="2664360" y="835353"/>
                </a:cubicBezTo>
                <a:cubicBezTo>
                  <a:pt x="2769288" y="931537"/>
                  <a:pt x="2886359" y="1013585"/>
                  <a:pt x="2996054" y="1104294"/>
                </a:cubicBezTo>
                <a:cubicBezTo>
                  <a:pt x="3112671" y="1200727"/>
                  <a:pt x="3126358" y="1238638"/>
                  <a:pt x="3264996" y="1292553"/>
                </a:cubicBezTo>
                <a:cubicBezTo>
                  <a:pt x="3402081" y="1345864"/>
                  <a:pt x="3517513" y="1353815"/>
                  <a:pt x="3659443" y="1391165"/>
                </a:cubicBezTo>
                <a:cubicBezTo>
                  <a:pt x="3822129" y="1433977"/>
                  <a:pt x="3771440" y="1445616"/>
                  <a:pt x="3946313" y="1471847"/>
                </a:cubicBezTo>
                <a:cubicBezTo>
                  <a:pt x="4017300" y="1482495"/>
                  <a:pt x="4210669" y="1493412"/>
                  <a:pt x="4295937" y="1498741"/>
                </a:cubicBezTo>
                <a:cubicBezTo>
                  <a:pt x="4340760" y="1513682"/>
                  <a:pt x="4384077" y="1534299"/>
                  <a:pt x="4430407" y="1543565"/>
                </a:cubicBezTo>
                <a:cubicBezTo>
                  <a:pt x="4489303" y="1555344"/>
                  <a:pt x="4550165" y="1553556"/>
                  <a:pt x="4609701" y="1561494"/>
                </a:cubicBezTo>
                <a:cubicBezTo>
                  <a:pt x="4672120" y="1569817"/>
                  <a:pt x="4704712" y="1580957"/>
                  <a:pt x="4762101" y="1597353"/>
                </a:cubicBezTo>
                <a:cubicBezTo>
                  <a:pt x="4829132" y="1681142"/>
                  <a:pt x="4765600" y="1609380"/>
                  <a:pt x="4833819" y="1669071"/>
                </a:cubicBezTo>
                <a:cubicBezTo>
                  <a:pt x="4846541" y="1680202"/>
                  <a:pt x="4856155" y="1694787"/>
                  <a:pt x="4869678" y="1704929"/>
                </a:cubicBezTo>
                <a:cubicBezTo>
                  <a:pt x="4880281" y="1712881"/>
                  <a:pt x="4916694" y="1728676"/>
                  <a:pt x="4932431" y="1731824"/>
                </a:cubicBezTo>
                <a:cubicBezTo>
                  <a:pt x="4938291" y="1732996"/>
                  <a:pt x="5042995" y="1712400"/>
                  <a:pt x="4950360" y="1722859"/>
                </a:cubicBezTo>
                <a:close/>
              </a:path>
            </a:pathLst>
          </a:cu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988932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CE3FB-2C2B-8FA8-EFF0-2AE9661DA825}"/>
            </a:ext>
          </a:extLst>
        </p:cNvPr>
        <p:cNvGrpSpPr/>
        <p:nvPr/>
      </p:nvGrpSpPr>
      <p:grpSpPr>
        <a:xfrm>
          <a:off x="0" y="0"/>
          <a:ext cx="0" cy="0"/>
          <a:chOff x="0" y="0"/>
          <a:chExt cx="0" cy="0"/>
        </a:xfrm>
      </p:grpSpPr>
      <p:sp>
        <p:nvSpPr>
          <p:cNvPr id="2" name="Tekstfelt 1">
            <a:extLst>
              <a:ext uri="{FF2B5EF4-FFF2-40B4-BE49-F238E27FC236}">
                <a16:creationId xmlns:a16="http://schemas.microsoft.com/office/drawing/2014/main" id="{AB2295DD-EF92-143C-49FE-565C4A334A42}"/>
              </a:ext>
            </a:extLst>
          </p:cNvPr>
          <p:cNvSpPr txBox="1"/>
          <p:nvPr/>
        </p:nvSpPr>
        <p:spPr>
          <a:xfrm>
            <a:off x="530677" y="398271"/>
            <a:ext cx="8433707" cy="553998"/>
          </a:xfrm>
          <a:prstGeom prst="rect">
            <a:avLst/>
          </a:prstGeom>
          <a:noFill/>
        </p:spPr>
        <p:txBody>
          <a:bodyPr wrap="square" rtlCol="0">
            <a:spAutoFit/>
          </a:bodyPr>
          <a:lstStyle/>
          <a:p>
            <a:pPr algn="ctr"/>
            <a:r>
              <a:rPr lang="da-DK" sz="3000" b="1">
                <a:solidFill>
                  <a:srgbClr val="002060"/>
                </a:solidFill>
              </a:rPr>
              <a:t>SAMARBEJDSFLADER INTERNT/EKSTERNT</a:t>
            </a:r>
          </a:p>
        </p:txBody>
      </p:sp>
      <p:pic>
        <p:nvPicPr>
          <p:cNvPr id="8" name="Billede 7" descr="Et billede, der indeholder tekst, skærmbillede, Font/skrifttype, logo&#10;&#10;AI-genereret indhold kan være ukorrekt.">
            <a:extLst>
              <a:ext uri="{FF2B5EF4-FFF2-40B4-BE49-F238E27FC236}">
                <a16:creationId xmlns:a16="http://schemas.microsoft.com/office/drawing/2014/main" id="{19C68120-23C3-3FEF-C3EC-21372C436295}"/>
              </a:ext>
            </a:extLst>
          </p:cNvPr>
          <p:cNvPicPr>
            <a:picLocks noChangeAspect="1"/>
          </p:cNvPicPr>
          <p:nvPr/>
        </p:nvPicPr>
        <p:blipFill>
          <a:blip r:embed="rId3"/>
          <a:srcRect l="-1205" r="-442" b="41057"/>
          <a:stretch>
            <a:fillRect/>
          </a:stretch>
        </p:blipFill>
        <p:spPr>
          <a:xfrm>
            <a:off x="534466" y="1986655"/>
            <a:ext cx="4778912" cy="1466000"/>
          </a:xfrm>
          <a:prstGeom prst="rect">
            <a:avLst/>
          </a:prstGeom>
          <a:ln>
            <a:noFill/>
          </a:ln>
          <a:effectLst>
            <a:outerShdw blurRad="292100" dist="139700" dir="2700000" algn="tl" rotWithShape="0">
              <a:srgbClr val="333333">
                <a:alpha val="65000"/>
              </a:srgbClr>
            </a:outerShdw>
          </a:effectLst>
        </p:spPr>
      </p:pic>
      <p:sp>
        <p:nvSpPr>
          <p:cNvPr id="3" name="Tekstfelt 2">
            <a:extLst>
              <a:ext uri="{FF2B5EF4-FFF2-40B4-BE49-F238E27FC236}">
                <a16:creationId xmlns:a16="http://schemas.microsoft.com/office/drawing/2014/main" id="{201C3F11-86D3-6297-5C97-E7F89138F7F9}"/>
              </a:ext>
            </a:extLst>
          </p:cNvPr>
          <p:cNvSpPr txBox="1"/>
          <p:nvPr/>
        </p:nvSpPr>
        <p:spPr>
          <a:xfrm>
            <a:off x="5701316" y="1448365"/>
            <a:ext cx="3442684" cy="2862322"/>
          </a:xfrm>
          <a:prstGeom prst="rect">
            <a:avLst/>
          </a:prstGeom>
          <a:noFill/>
        </p:spPr>
        <p:txBody>
          <a:bodyPr wrap="square" rtlCol="0">
            <a:spAutoFit/>
          </a:bodyPr>
          <a:lstStyle/>
          <a:p>
            <a:r>
              <a:rPr lang="da-DK" sz="1800">
                <a:solidFill>
                  <a:srgbClr val="002060"/>
                </a:solidFill>
              </a:rPr>
              <a:t>1</a:t>
            </a:r>
            <a:r>
              <a:rPr lang="da-DK" sz="1800" b="1">
                <a:solidFill>
                  <a:srgbClr val="002060"/>
                </a:solidFill>
              </a:rPr>
              <a:t> </a:t>
            </a:r>
            <a:r>
              <a:rPr lang="da-DK" sz="1800">
                <a:solidFill>
                  <a:srgbClr val="002060"/>
                </a:solidFill>
              </a:rPr>
              <a:t>ekstern samarbejdsflade</a:t>
            </a:r>
          </a:p>
          <a:p>
            <a:r>
              <a:rPr lang="da-DK" sz="1800">
                <a:solidFill>
                  <a:srgbClr val="002060"/>
                </a:solidFill>
              </a:rPr>
              <a:t>1 intern forvaltning </a:t>
            </a:r>
          </a:p>
          <a:p>
            <a:r>
              <a:rPr lang="da-DK" sz="1800" b="1">
                <a:solidFill>
                  <a:srgbClr val="002060"/>
                </a:solidFill>
              </a:rPr>
              <a:t>APN - triage = 1 </a:t>
            </a:r>
            <a:endParaRPr lang="da-DK" sz="1800" b="1"/>
          </a:p>
          <a:p>
            <a:endParaRPr lang="da-DK" sz="1800" b="1"/>
          </a:p>
          <a:p>
            <a:endParaRPr lang="da-DK" sz="1800" b="1"/>
          </a:p>
          <a:p>
            <a:endParaRPr lang="da-DK" sz="1800" b="1"/>
          </a:p>
          <a:p>
            <a:endParaRPr lang="da-DK" sz="1800" b="1"/>
          </a:p>
          <a:p>
            <a:endParaRPr lang="da-DK" sz="1800" b="1"/>
          </a:p>
          <a:p>
            <a:endParaRPr lang="da-DK" sz="1800" b="1"/>
          </a:p>
          <a:p>
            <a:endParaRPr lang="da-DK" sz="1800" b="1"/>
          </a:p>
        </p:txBody>
      </p:sp>
      <p:pic>
        <p:nvPicPr>
          <p:cNvPr id="7" name="Billede 6" descr="Et billede, der indeholder slæde">
            <a:extLst>
              <a:ext uri="{FF2B5EF4-FFF2-40B4-BE49-F238E27FC236}">
                <a16:creationId xmlns:a16="http://schemas.microsoft.com/office/drawing/2014/main" id="{AED938EC-E1B0-C264-4E5D-E6277783A4C4}"/>
              </a:ext>
            </a:extLst>
          </p:cNvPr>
          <p:cNvPicPr>
            <a:picLocks noChangeAspect="1"/>
          </p:cNvPicPr>
          <p:nvPr/>
        </p:nvPicPr>
        <p:blipFill>
          <a:blip r:embed="rId4"/>
          <a:stretch>
            <a:fillRect/>
          </a:stretch>
        </p:blipFill>
        <p:spPr>
          <a:xfrm>
            <a:off x="5701316" y="2398057"/>
            <a:ext cx="2087991" cy="1331367"/>
          </a:xfrm>
          <a:prstGeom prst="rect">
            <a:avLst/>
          </a:prstGeom>
        </p:spPr>
      </p:pic>
    </p:spTree>
    <p:extLst>
      <p:ext uri="{BB962C8B-B14F-4D97-AF65-F5344CB8AC3E}">
        <p14:creationId xmlns:p14="http://schemas.microsoft.com/office/powerpoint/2010/main" val="2323155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69">
          <a:extLst>
            <a:ext uri="{FF2B5EF4-FFF2-40B4-BE49-F238E27FC236}">
              <a16:creationId xmlns:a16="http://schemas.microsoft.com/office/drawing/2014/main" id="{BA687CA5-60E0-C555-F4A4-8C6A1439F101}"/>
            </a:ext>
          </a:extLst>
        </p:cNvPr>
        <p:cNvGrpSpPr/>
        <p:nvPr/>
      </p:nvGrpSpPr>
      <p:grpSpPr>
        <a:xfrm>
          <a:off x="0" y="0"/>
          <a:ext cx="0" cy="0"/>
          <a:chOff x="0" y="0"/>
          <a:chExt cx="0" cy="0"/>
        </a:xfrm>
      </p:grpSpPr>
      <p:sp>
        <p:nvSpPr>
          <p:cNvPr id="43" name="Google Shape;1419;p61">
            <a:extLst>
              <a:ext uri="{FF2B5EF4-FFF2-40B4-BE49-F238E27FC236}">
                <a16:creationId xmlns:a16="http://schemas.microsoft.com/office/drawing/2014/main" id="{BA8EFFDE-9722-ABF5-D34C-D6C75A20C5C4}"/>
              </a:ext>
            </a:extLst>
          </p:cNvPr>
          <p:cNvSpPr/>
          <p:nvPr/>
        </p:nvSpPr>
        <p:spPr>
          <a:xfrm rot="5735881">
            <a:off x="3791653" y="4842964"/>
            <a:ext cx="143061" cy="117729"/>
          </a:xfrm>
          <a:custGeom>
            <a:avLst/>
            <a:gdLst/>
            <a:ahLst/>
            <a:cxnLst/>
            <a:rect l="l" t="t" r="r" b="b"/>
            <a:pathLst>
              <a:path w="6141" h="9588" extrusionOk="0">
                <a:moveTo>
                  <a:pt x="5935" y="366"/>
                </a:moveTo>
                <a:lnTo>
                  <a:pt x="5935" y="366"/>
                </a:lnTo>
                <a:cubicBezTo>
                  <a:pt x="5821" y="3356"/>
                  <a:pt x="5547" y="6369"/>
                  <a:pt x="5090" y="9336"/>
                </a:cubicBezTo>
                <a:cubicBezTo>
                  <a:pt x="3424" y="8811"/>
                  <a:pt x="1826" y="8081"/>
                  <a:pt x="274" y="7373"/>
                </a:cubicBezTo>
                <a:cubicBezTo>
                  <a:pt x="1895" y="4840"/>
                  <a:pt x="3789" y="2489"/>
                  <a:pt x="5935" y="366"/>
                </a:cubicBezTo>
                <a:close/>
                <a:moveTo>
                  <a:pt x="6095" y="1"/>
                </a:moveTo>
                <a:cubicBezTo>
                  <a:pt x="6049" y="1"/>
                  <a:pt x="6003" y="1"/>
                  <a:pt x="5958" y="24"/>
                </a:cubicBezTo>
                <a:cubicBezTo>
                  <a:pt x="3721" y="2238"/>
                  <a:pt x="1712" y="4703"/>
                  <a:pt x="23" y="7350"/>
                </a:cubicBezTo>
                <a:cubicBezTo>
                  <a:pt x="0" y="7396"/>
                  <a:pt x="0" y="7419"/>
                  <a:pt x="23" y="7442"/>
                </a:cubicBezTo>
                <a:cubicBezTo>
                  <a:pt x="23" y="7465"/>
                  <a:pt x="46" y="7510"/>
                  <a:pt x="69" y="7510"/>
                </a:cubicBezTo>
                <a:cubicBezTo>
                  <a:pt x="1689" y="8264"/>
                  <a:pt x="3378" y="9040"/>
                  <a:pt x="5159" y="9565"/>
                </a:cubicBezTo>
                <a:cubicBezTo>
                  <a:pt x="5159" y="9587"/>
                  <a:pt x="5182" y="9587"/>
                  <a:pt x="5182" y="9587"/>
                </a:cubicBezTo>
                <a:cubicBezTo>
                  <a:pt x="5204" y="9587"/>
                  <a:pt x="5227" y="9565"/>
                  <a:pt x="5250" y="9565"/>
                </a:cubicBezTo>
                <a:cubicBezTo>
                  <a:pt x="5273" y="9542"/>
                  <a:pt x="5296" y="9519"/>
                  <a:pt x="5296" y="9496"/>
                </a:cubicBezTo>
                <a:cubicBezTo>
                  <a:pt x="5752" y="6392"/>
                  <a:pt x="6049" y="3242"/>
                  <a:pt x="6140" y="115"/>
                </a:cubicBezTo>
                <a:cubicBezTo>
                  <a:pt x="6140" y="69"/>
                  <a:pt x="6117" y="24"/>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22;p64">
            <a:extLst>
              <a:ext uri="{FF2B5EF4-FFF2-40B4-BE49-F238E27FC236}">
                <a16:creationId xmlns:a16="http://schemas.microsoft.com/office/drawing/2014/main" id="{D980BDD2-98EB-68E3-272F-3D1051BBFAEC}"/>
              </a:ext>
            </a:extLst>
          </p:cNvPr>
          <p:cNvSpPr txBox="1">
            <a:spLocks/>
          </p:cNvSpPr>
          <p:nvPr/>
        </p:nvSpPr>
        <p:spPr>
          <a:xfrm>
            <a:off x="4617456" y="1739273"/>
            <a:ext cx="32028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endParaRPr lang="da-DK"/>
          </a:p>
        </p:txBody>
      </p:sp>
      <p:sp>
        <p:nvSpPr>
          <p:cNvPr id="9" name="Google Shape;1528;p64">
            <a:extLst>
              <a:ext uri="{FF2B5EF4-FFF2-40B4-BE49-F238E27FC236}">
                <a16:creationId xmlns:a16="http://schemas.microsoft.com/office/drawing/2014/main" id="{B90BC633-AA7D-07D3-3A44-E196C756B0AF}"/>
              </a:ext>
            </a:extLst>
          </p:cNvPr>
          <p:cNvSpPr txBox="1">
            <a:spLocks/>
          </p:cNvSpPr>
          <p:nvPr/>
        </p:nvSpPr>
        <p:spPr>
          <a:xfrm>
            <a:off x="6549732" y="1560687"/>
            <a:ext cx="1681623" cy="61834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a-DK" sz="2000">
                <a:solidFill>
                  <a:srgbClr val="002060"/>
                </a:solidFill>
              </a:rPr>
              <a:t>CFS</a:t>
            </a:r>
          </a:p>
        </p:txBody>
      </p:sp>
      <p:sp>
        <p:nvSpPr>
          <p:cNvPr id="4527" name="Google Shape;1528;p64">
            <a:extLst>
              <a:ext uri="{FF2B5EF4-FFF2-40B4-BE49-F238E27FC236}">
                <a16:creationId xmlns:a16="http://schemas.microsoft.com/office/drawing/2014/main" id="{B0924EE2-9C03-473A-7148-964493608E7B}"/>
              </a:ext>
            </a:extLst>
          </p:cNvPr>
          <p:cNvSpPr txBox="1">
            <a:spLocks/>
          </p:cNvSpPr>
          <p:nvPr/>
        </p:nvSpPr>
        <p:spPr>
          <a:xfrm>
            <a:off x="6518251" y="2977214"/>
            <a:ext cx="2048670" cy="384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a-DK" sz="2000">
                <a:solidFill>
                  <a:srgbClr val="002060"/>
                </a:solidFill>
              </a:rPr>
              <a:t>Indlæggelser</a:t>
            </a:r>
          </a:p>
        </p:txBody>
      </p:sp>
      <p:sp>
        <p:nvSpPr>
          <p:cNvPr id="4580" name="Google Shape;1528;p64">
            <a:extLst>
              <a:ext uri="{FF2B5EF4-FFF2-40B4-BE49-F238E27FC236}">
                <a16:creationId xmlns:a16="http://schemas.microsoft.com/office/drawing/2014/main" id="{AF9A8FF6-343A-AE8E-33B6-7692A8031388}"/>
              </a:ext>
            </a:extLst>
          </p:cNvPr>
          <p:cNvSpPr txBox="1">
            <a:spLocks/>
          </p:cNvSpPr>
          <p:nvPr/>
        </p:nvSpPr>
        <p:spPr>
          <a:xfrm>
            <a:off x="6527746" y="2349515"/>
            <a:ext cx="2542765" cy="44807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a-DK" sz="2000">
                <a:solidFill>
                  <a:srgbClr val="002060"/>
                </a:solidFill>
              </a:rPr>
              <a:t>Symptombyrde</a:t>
            </a:r>
          </a:p>
        </p:txBody>
      </p:sp>
      <p:pic>
        <p:nvPicPr>
          <p:cNvPr id="2" name="Billede 1" descr="Et billede, der indeholder slæde&#10;&#10;AI-genereret indhold kan være ukorrekt.">
            <a:extLst>
              <a:ext uri="{FF2B5EF4-FFF2-40B4-BE49-F238E27FC236}">
                <a16:creationId xmlns:a16="http://schemas.microsoft.com/office/drawing/2014/main" id="{7C272C6F-6608-DEAD-05D1-DD356B9244F9}"/>
              </a:ext>
            </a:extLst>
          </p:cNvPr>
          <p:cNvPicPr>
            <a:picLocks noChangeAspect="1"/>
          </p:cNvPicPr>
          <p:nvPr/>
        </p:nvPicPr>
        <p:blipFill>
          <a:blip r:embed="rId3"/>
          <a:stretch>
            <a:fillRect/>
          </a:stretch>
        </p:blipFill>
        <p:spPr>
          <a:xfrm>
            <a:off x="2757564" y="1759994"/>
            <a:ext cx="2735777" cy="1744415"/>
          </a:xfrm>
          <a:prstGeom prst="rect">
            <a:avLst/>
          </a:prstGeom>
        </p:spPr>
      </p:pic>
      <p:sp>
        <p:nvSpPr>
          <p:cNvPr id="3" name="Tekstfelt 2">
            <a:extLst>
              <a:ext uri="{FF2B5EF4-FFF2-40B4-BE49-F238E27FC236}">
                <a16:creationId xmlns:a16="http://schemas.microsoft.com/office/drawing/2014/main" id="{0D68DAD3-AE32-DA85-892E-D8FBE6D6BBAC}"/>
              </a:ext>
            </a:extLst>
          </p:cNvPr>
          <p:cNvSpPr txBox="1"/>
          <p:nvPr/>
        </p:nvSpPr>
        <p:spPr>
          <a:xfrm>
            <a:off x="5829171" y="3595420"/>
            <a:ext cx="3050091" cy="400110"/>
          </a:xfrm>
          <a:prstGeom prst="rect">
            <a:avLst/>
          </a:prstGeom>
          <a:noFill/>
        </p:spPr>
        <p:txBody>
          <a:bodyPr wrap="square" rtlCol="0">
            <a:spAutoFit/>
          </a:bodyPr>
          <a:lstStyle/>
          <a:p>
            <a:r>
              <a:rPr lang="da-DK" sz="2000" b="1">
                <a:solidFill>
                  <a:srgbClr val="002060"/>
                </a:solidFill>
              </a:rPr>
              <a:t>   </a:t>
            </a:r>
            <a:r>
              <a:rPr lang="da-DK" sz="2000" b="1" err="1">
                <a:solidFill>
                  <a:srgbClr val="002060"/>
                </a:solidFill>
              </a:rPr>
              <a:t>Triagescore</a:t>
            </a:r>
            <a:r>
              <a:rPr lang="da-DK" sz="2000" b="1">
                <a:solidFill>
                  <a:srgbClr val="002060"/>
                </a:solidFill>
              </a:rPr>
              <a:t>: 9         </a:t>
            </a:r>
          </a:p>
        </p:txBody>
      </p:sp>
      <p:sp>
        <p:nvSpPr>
          <p:cNvPr id="4" name="Rutediagram: Forbindelse 3">
            <a:extLst>
              <a:ext uri="{FF2B5EF4-FFF2-40B4-BE49-F238E27FC236}">
                <a16:creationId xmlns:a16="http://schemas.microsoft.com/office/drawing/2014/main" id="{8D279DA1-FE48-CF21-1E4D-B65C85B0B211}"/>
              </a:ext>
            </a:extLst>
          </p:cNvPr>
          <p:cNvSpPr/>
          <p:nvPr/>
        </p:nvSpPr>
        <p:spPr>
          <a:xfrm>
            <a:off x="7960840" y="3668608"/>
            <a:ext cx="270515" cy="253734"/>
          </a:xfrm>
          <a:prstGeom prst="flowChartConnector">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Google Shape;9417;p132">
            <a:extLst>
              <a:ext uri="{FF2B5EF4-FFF2-40B4-BE49-F238E27FC236}">
                <a16:creationId xmlns:a16="http://schemas.microsoft.com/office/drawing/2014/main" id="{16AB6287-48F7-CD6B-70CC-62D8C2B0B77D}"/>
              </a:ext>
            </a:extLst>
          </p:cNvPr>
          <p:cNvSpPr/>
          <p:nvPr/>
        </p:nvSpPr>
        <p:spPr>
          <a:xfrm>
            <a:off x="6223495" y="1744127"/>
            <a:ext cx="351880" cy="350957"/>
          </a:xfrm>
          <a:custGeom>
            <a:avLst/>
            <a:gdLst/>
            <a:ahLst/>
            <a:cxnLst/>
            <a:rect l="l" t="t" r="r" b="b"/>
            <a:pathLst>
              <a:path w="11815" h="11784" extrusionOk="0">
                <a:moveTo>
                  <a:pt x="6616" y="3434"/>
                </a:moveTo>
                <a:cubicBezTo>
                  <a:pt x="7215" y="3434"/>
                  <a:pt x="7625" y="3907"/>
                  <a:pt x="7625" y="4474"/>
                </a:cubicBezTo>
                <a:lnTo>
                  <a:pt x="7625" y="5514"/>
                </a:lnTo>
                <a:lnTo>
                  <a:pt x="6742" y="5514"/>
                </a:lnTo>
                <a:cubicBezTo>
                  <a:pt x="6648" y="5451"/>
                  <a:pt x="6585" y="5325"/>
                  <a:pt x="6490" y="5262"/>
                </a:cubicBezTo>
                <a:cubicBezTo>
                  <a:pt x="5986" y="4789"/>
                  <a:pt x="5388" y="4411"/>
                  <a:pt x="4695" y="4222"/>
                </a:cubicBezTo>
                <a:lnTo>
                  <a:pt x="4569" y="3434"/>
                </a:lnTo>
                <a:close/>
                <a:moveTo>
                  <a:pt x="3466" y="4884"/>
                </a:moveTo>
                <a:lnTo>
                  <a:pt x="3466" y="5577"/>
                </a:lnTo>
                <a:cubicBezTo>
                  <a:pt x="3056" y="5640"/>
                  <a:pt x="2678" y="5797"/>
                  <a:pt x="2363" y="6018"/>
                </a:cubicBezTo>
                <a:lnTo>
                  <a:pt x="1891" y="5577"/>
                </a:lnTo>
                <a:cubicBezTo>
                  <a:pt x="2332" y="5199"/>
                  <a:pt x="2867" y="4978"/>
                  <a:pt x="3466" y="4884"/>
                </a:cubicBezTo>
                <a:close/>
                <a:moveTo>
                  <a:pt x="4128" y="4852"/>
                </a:moveTo>
                <a:cubicBezTo>
                  <a:pt x="4726" y="4947"/>
                  <a:pt x="5262" y="5167"/>
                  <a:pt x="5703" y="5514"/>
                </a:cubicBezTo>
                <a:lnTo>
                  <a:pt x="5230" y="6049"/>
                </a:lnTo>
                <a:cubicBezTo>
                  <a:pt x="4915" y="5797"/>
                  <a:pt x="4537" y="5640"/>
                  <a:pt x="4128" y="5577"/>
                </a:cubicBezTo>
                <a:lnTo>
                  <a:pt x="4128" y="4852"/>
                </a:lnTo>
                <a:close/>
                <a:moveTo>
                  <a:pt x="1387" y="6049"/>
                </a:moveTo>
                <a:lnTo>
                  <a:pt x="1859" y="6522"/>
                </a:lnTo>
                <a:cubicBezTo>
                  <a:pt x="1607" y="6837"/>
                  <a:pt x="1450" y="7215"/>
                  <a:pt x="1387" y="7625"/>
                </a:cubicBezTo>
                <a:lnTo>
                  <a:pt x="662" y="7625"/>
                </a:lnTo>
                <a:cubicBezTo>
                  <a:pt x="788" y="7026"/>
                  <a:pt x="1009" y="6459"/>
                  <a:pt x="1387" y="6049"/>
                </a:cubicBezTo>
                <a:close/>
                <a:moveTo>
                  <a:pt x="6175" y="6049"/>
                </a:moveTo>
                <a:cubicBezTo>
                  <a:pt x="6553" y="6459"/>
                  <a:pt x="6774" y="7026"/>
                  <a:pt x="6837" y="7625"/>
                </a:cubicBezTo>
                <a:lnTo>
                  <a:pt x="6175" y="7625"/>
                </a:lnTo>
                <a:cubicBezTo>
                  <a:pt x="6112" y="7215"/>
                  <a:pt x="5955" y="6837"/>
                  <a:pt x="5703" y="6522"/>
                </a:cubicBezTo>
                <a:lnTo>
                  <a:pt x="6175" y="6049"/>
                </a:lnTo>
                <a:close/>
                <a:moveTo>
                  <a:pt x="1418" y="8318"/>
                </a:moveTo>
                <a:cubicBezTo>
                  <a:pt x="1481" y="8727"/>
                  <a:pt x="1670" y="9105"/>
                  <a:pt x="1891" y="9420"/>
                </a:cubicBezTo>
                <a:lnTo>
                  <a:pt x="1418" y="9893"/>
                </a:lnTo>
                <a:cubicBezTo>
                  <a:pt x="1009" y="9452"/>
                  <a:pt x="788" y="8916"/>
                  <a:pt x="693" y="8318"/>
                </a:cubicBezTo>
                <a:close/>
                <a:moveTo>
                  <a:pt x="6931" y="8318"/>
                </a:moveTo>
                <a:cubicBezTo>
                  <a:pt x="6805" y="8916"/>
                  <a:pt x="6585" y="9452"/>
                  <a:pt x="6207" y="9893"/>
                </a:cubicBezTo>
                <a:lnTo>
                  <a:pt x="5766" y="9420"/>
                </a:lnTo>
                <a:cubicBezTo>
                  <a:pt x="5986" y="9105"/>
                  <a:pt x="6144" y="8727"/>
                  <a:pt x="6207" y="8318"/>
                </a:cubicBezTo>
                <a:close/>
                <a:moveTo>
                  <a:pt x="2363" y="9893"/>
                </a:moveTo>
                <a:cubicBezTo>
                  <a:pt x="2678" y="10145"/>
                  <a:pt x="3056" y="10303"/>
                  <a:pt x="3466" y="10366"/>
                </a:cubicBezTo>
                <a:lnTo>
                  <a:pt x="3466" y="11027"/>
                </a:lnTo>
                <a:cubicBezTo>
                  <a:pt x="2867" y="10964"/>
                  <a:pt x="2332" y="10712"/>
                  <a:pt x="1891" y="10366"/>
                </a:cubicBezTo>
                <a:lnTo>
                  <a:pt x="2363" y="9893"/>
                </a:lnTo>
                <a:close/>
                <a:moveTo>
                  <a:pt x="5230" y="9861"/>
                </a:moveTo>
                <a:lnTo>
                  <a:pt x="5703" y="10334"/>
                </a:lnTo>
                <a:cubicBezTo>
                  <a:pt x="5262" y="10744"/>
                  <a:pt x="4726" y="10996"/>
                  <a:pt x="4128" y="11027"/>
                </a:cubicBezTo>
                <a:lnTo>
                  <a:pt x="4128" y="10334"/>
                </a:lnTo>
                <a:cubicBezTo>
                  <a:pt x="4537" y="10240"/>
                  <a:pt x="4915" y="10082"/>
                  <a:pt x="5230" y="9861"/>
                </a:cubicBezTo>
                <a:close/>
                <a:moveTo>
                  <a:pt x="9326" y="10366"/>
                </a:moveTo>
                <a:cubicBezTo>
                  <a:pt x="9546" y="10366"/>
                  <a:pt x="9704" y="10523"/>
                  <a:pt x="9704" y="10712"/>
                </a:cubicBezTo>
                <a:cubicBezTo>
                  <a:pt x="9672" y="10933"/>
                  <a:pt x="9546" y="11090"/>
                  <a:pt x="9326" y="11090"/>
                </a:cubicBezTo>
                <a:cubicBezTo>
                  <a:pt x="9137" y="11090"/>
                  <a:pt x="8979" y="10933"/>
                  <a:pt x="8979" y="10712"/>
                </a:cubicBezTo>
                <a:cubicBezTo>
                  <a:pt x="8979" y="10523"/>
                  <a:pt x="9137" y="10366"/>
                  <a:pt x="9326" y="10366"/>
                </a:cubicBezTo>
                <a:close/>
                <a:moveTo>
                  <a:pt x="1103" y="0"/>
                </a:moveTo>
                <a:cubicBezTo>
                  <a:pt x="504" y="0"/>
                  <a:pt x="63" y="473"/>
                  <a:pt x="63" y="1040"/>
                </a:cubicBezTo>
                <a:cubicBezTo>
                  <a:pt x="63" y="1576"/>
                  <a:pt x="536" y="2048"/>
                  <a:pt x="1103" y="2048"/>
                </a:cubicBezTo>
                <a:cubicBezTo>
                  <a:pt x="2048" y="2048"/>
                  <a:pt x="2363" y="2836"/>
                  <a:pt x="2489" y="3497"/>
                </a:cubicBezTo>
                <a:lnTo>
                  <a:pt x="2584" y="4348"/>
                </a:lnTo>
                <a:cubicBezTo>
                  <a:pt x="1072" y="4852"/>
                  <a:pt x="0" y="6301"/>
                  <a:pt x="0" y="7971"/>
                </a:cubicBezTo>
                <a:cubicBezTo>
                  <a:pt x="0" y="10050"/>
                  <a:pt x="1702" y="11783"/>
                  <a:pt x="3812" y="11783"/>
                </a:cubicBezTo>
                <a:cubicBezTo>
                  <a:pt x="5797" y="11783"/>
                  <a:pt x="7436" y="10240"/>
                  <a:pt x="7593" y="8318"/>
                </a:cubicBezTo>
                <a:lnTo>
                  <a:pt x="9011" y="8318"/>
                </a:lnTo>
                <a:lnTo>
                  <a:pt x="9011" y="9767"/>
                </a:lnTo>
                <a:cubicBezTo>
                  <a:pt x="8633" y="9924"/>
                  <a:pt x="8318" y="10271"/>
                  <a:pt x="8318" y="10744"/>
                </a:cubicBezTo>
                <a:cubicBezTo>
                  <a:pt x="8318" y="11342"/>
                  <a:pt x="8790" y="11783"/>
                  <a:pt x="9326" y="11783"/>
                </a:cubicBezTo>
                <a:cubicBezTo>
                  <a:pt x="9767" y="11783"/>
                  <a:pt x="10145" y="11500"/>
                  <a:pt x="10302" y="11059"/>
                </a:cubicBezTo>
                <a:lnTo>
                  <a:pt x="11468" y="11059"/>
                </a:lnTo>
                <a:cubicBezTo>
                  <a:pt x="11657" y="11059"/>
                  <a:pt x="11815" y="10901"/>
                  <a:pt x="11815" y="10712"/>
                </a:cubicBezTo>
                <a:cubicBezTo>
                  <a:pt x="11815" y="10555"/>
                  <a:pt x="11657" y="10397"/>
                  <a:pt x="11468" y="10397"/>
                </a:cubicBezTo>
                <a:lnTo>
                  <a:pt x="10302" y="10397"/>
                </a:lnTo>
                <a:cubicBezTo>
                  <a:pt x="10208" y="10145"/>
                  <a:pt x="9956" y="9893"/>
                  <a:pt x="9672" y="9767"/>
                </a:cubicBezTo>
                <a:lnTo>
                  <a:pt x="9672" y="8318"/>
                </a:lnTo>
                <a:lnTo>
                  <a:pt x="10744" y="8318"/>
                </a:lnTo>
                <a:cubicBezTo>
                  <a:pt x="10933" y="8318"/>
                  <a:pt x="11122" y="8160"/>
                  <a:pt x="11122" y="7971"/>
                </a:cubicBezTo>
                <a:cubicBezTo>
                  <a:pt x="11122" y="7782"/>
                  <a:pt x="10933" y="7593"/>
                  <a:pt x="10744" y="7593"/>
                </a:cubicBezTo>
                <a:lnTo>
                  <a:pt x="10397" y="7593"/>
                </a:lnTo>
                <a:lnTo>
                  <a:pt x="10397" y="7247"/>
                </a:lnTo>
                <a:cubicBezTo>
                  <a:pt x="10397" y="6301"/>
                  <a:pt x="9609" y="5514"/>
                  <a:pt x="8664" y="5514"/>
                </a:cubicBezTo>
                <a:lnTo>
                  <a:pt x="8318" y="5514"/>
                </a:lnTo>
                <a:lnTo>
                  <a:pt x="8318" y="4506"/>
                </a:lnTo>
                <a:cubicBezTo>
                  <a:pt x="8318" y="3560"/>
                  <a:pt x="7530" y="2773"/>
                  <a:pt x="6585" y="2773"/>
                </a:cubicBezTo>
                <a:lnTo>
                  <a:pt x="4411" y="2773"/>
                </a:lnTo>
                <a:cubicBezTo>
                  <a:pt x="3970" y="1040"/>
                  <a:pt x="2741"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9407;p132">
            <a:extLst>
              <a:ext uri="{FF2B5EF4-FFF2-40B4-BE49-F238E27FC236}">
                <a16:creationId xmlns:a16="http://schemas.microsoft.com/office/drawing/2014/main" id="{6866A053-EEB4-303D-7EB0-B3BF9C0B1216}"/>
              </a:ext>
            </a:extLst>
          </p:cNvPr>
          <p:cNvGrpSpPr/>
          <p:nvPr/>
        </p:nvGrpSpPr>
        <p:grpSpPr>
          <a:xfrm>
            <a:off x="6166306" y="2974988"/>
            <a:ext cx="341673" cy="352805"/>
            <a:chOff x="-23615075" y="3148525"/>
            <a:chExt cx="295375" cy="296150"/>
          </a:xfrm>
        </p:grpSpPr>
        <p:sp>
          <p:nvSpPr>
            <p:cNvPr id="10" name="Google Shape;9408;p132">
              <a:extLst>
                <a:ext uri="{FF2B5EF4-FFF2-40B4-BE49-F238E27FC236}">
                  <a16:creationId xmlns:a16="http://schemas.microsoft.com/office/drawing/2014/main" id="{CD690CA8-61EE-CA17-64D6-EF0CFB7DF158}"/>
                </a:ext>
              </a:extLst>
            </p:cNvPr>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09;p132">
              <a:extLst>
                <a:ext uri="{FF2B5EF4-FFF2-40B4-BE49-F238E27FC236}">
                  <a16:creationId xmlns:a16="http://schemas.microsoft.com/office/drawing/2014/main" id="{239C7D47-0117-039B-FFAD-79B9B1923B15}"/>
                </a:ext>
              </a:extLst>
            </p:cNvPr>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410;p132">
              <a:extLst>
                <a:ext uri="{FF2B5EF4-FFF2-40B4-BE49-F238E27FC236}">
                  <a16:creationId xmlns:a16="http://schemas.microsoft.com/office/drawing/2014/main" id="{B2B8DA6D-CC4D-F78A-7470-0DFE3B4714E9}"/>
                </a:ext>
              </a:extLst>
            </p:cNvPr>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411;p132">
              <a:extLst>
                <a:ext uri="{FF2B5EF4-FFF2-40B4-BE49-F238E27FC236}">
                  <a16:creationId xmlns:a16="http://schemas.microsoft.com/office/drawing/2014/main" id="{74D481BE-A7BD-87BE-B7C8-B8D8D80FC5A3}"/>
                </a:ext>
              </a:extLst>
            </p:cNvPr>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9912;p133">
            <a:extLst>
              <a:ext uri="{FF2B5EF4-FFF2-40B4-BE49-F238E27FC236}">
                <a16:creationId xmlns:a16="http://schemas.microsoft.com/office/drawing/2014/main" id="{B5A663A9-B30B-208D-A072-52FEDD0023F7}"/>
              </a:ext>
            </a:extLst>
          </p:cNvPr>
          <p:cNvGrpSpPr/>
          <p:nvPr/>
        </p:nvGrpSpPr>
        <p:grpSpPr>
          <a:xfrm>
            <a:off x="6170233" y="2397649"/>
            <a:ext cx="353803" cy="348927"/>
            <a:chOff x="2034675" y="3617925"/>
            <a:chExt cx="299325" cy="295200"/>
          </a:xfrm>
        </p:grpSpPr>
        <p:sp>
          <p:nvSpPr>
            <p:cNvPr id="16" name="Google Shape;9913;p133">
              <a:extLst>
                <a:ext uri="{FF2B5EF4-FFF2-40B4-BE49-F238E27FC236}">
                  <a16:creationId xmlns:a16="http://schemas.microsoft.com/office/drawing/2014/main" id="{060CCA17-C1D4-0E3A-C6EA-35E7FA6DD37F}"/>
                </a:ext>
              </a:extLst>
            </p:cNvPr>
            <p:cNvSpPr/>
            <p:nvPr/>
          </p:nvSpPr>
          <p:spPr>
            <a:xfrm>
              <a:off x="2195350" y="3721900"/>
              <a:ext cx="69350" cy="33900"/>
            </a:xfrm>
            <a:custGeom>
              <a:avLst/>
              <a:gdLst/>
              <a:ahLst/>
              <a:cxnLst/>
              <a:rect l="l" t="t" r="r" b="b"/>
              <a:pathLst>
                <a:path w="2774" h="1356" extrusionOk="0">
                  <a:moveTo>
                    <a:pt x="1387" y="1"/>
                  </a:moveTo>
                  <a:cubicBezTo>
                    <a:pt x="631" y="1"/>
                    <a:pt x="1" y="631"/>
                    <a:pt x="1" y="1355"/>
                  </a:cubicBezTo>
                  <a:lnTo>
                    <a:pt x="2773" y="1355"/>
                  </a:lnTo>
                  <a:cubicBezTo>
                    <a:pt x="2773" y="599"/>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914;p133">
              <a:extLst>
                <a:ext uri="{FF2B5EF4-FFF2-40B4-BE49-F238E27FC236}">
                  <a16:creationId xmlns:a16="http://schemas.microsoft.com/office/drawing/2014/main" id="{5969BCF9-3FDF-F004-6435-E47F8979D662}"/>
                </a:ext>
              </a:extLst>
            </p:cNvPr>
            <p:cNvSpPr/>
            <p:nvPr/>
          </p:nvSpPr>
          <p:spPr>
            <a:xfrm>
              <a:off x="2211900" y="3669125"/>
              <a:ext cx="35475" cy="35475"/>
            </a:xfrm>
            <a:custGeom>
              <a:avLst/>
              <a:gdLst/>
              <a:ahLst/>
              <a:cxnLst/>
              <a:rect l="l" t="t" r="r" b="b"/>
              <a:pathLst>
                <a:path w="1419" h="1419" extrusionOk="0">
                  <a:moveTo>
                    <a:pt x="725" y="1"/>
                  </a:moveTo>
                  <a:cubicBezTo>
                    <a:pt x="315" y="1"/>
                    <a:pt x="0" y="316"/>
                    <a:pt x="0" y="725"/>
                  </a:cubicBezTo>
                  <a:cubicBezTo>
                    <a:pt x="0" y="1103"/>
                    <a:pt x="315" y="1418"/>
                    <a:pt x="725" y="1418"/>
                  </a:cubicBezTo>
                  <a:cubicBezTo>
                    <a:pt x="1103" y="1418"/>
                    <a:pt x="1418" y="1103"/>
                    <a:pt x="1418" y="725"/>
                  </a:cubicBez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915;p133">
              <a:extLst>
                <a:ext uri="{FF2B5EF4-FFF2-40B4-BE49-F238E27FC236}">
                  <a16:creationId xmlns:a16="http://schemas.microsoft.com/office/drawing/2014/main" id="{66ABBE1D-32AB-784D-9B32-C19C7D86C04C}"/>
                </a:ext>
              </a:extLst>
            </p:cNvPr>
            <p:cNvSpPr/>
            <p:nvPr/>
          </p:nvSpPr>
          <p:spPr>
            <a:xfrm>
              <a:off x="2125250" y="3617925"/>
              <a:ext cx="208750" cy="208750"/>
            </a:xfrm>
            <a:custGeom>
              <a:avLst/>
              <a:gdLst/>
              <a:ahLst/>
              <a:cxnLst/>
              <a:rect l="l" t="t" r="r" b="b"/>
              <a:pathLst>
                <a:path w="8350" h="8350" extrusionOk="0">
                  <a:moveTo>
                    <a:pt x="4128" y="1387"/>
                  </a:moveTo>
                  <a:cubicBezTo>
                    <a:pt x="4884" y="1387"/>
                    <a:pt x="5514" y="2017"/>
                    <a:pt x="5514" y="2773"/>
                  </a:cubicBezTo>
                  <a:cubicBezTo>
                    <a:pt x="5514" y="3120"/>
                    <a:pt x="5357" y="3466"/>
                    <a:pt x="5136" y="3718"/>
                  </a:cubicBezTo>
                  <a:cubicBezTo>
                    <a:pt x="5766" y="4065"/>
                    <a:pt x="6176" y="4727"/>
                    <a:pt x="6176" y="5514"/>
                  </a:cubicBezTo>
                  <a:lnTo>
                    <a:pt x="6176" y="5892"/>
                  </a:lnTo>
                  <a:lnTo>
                    <a:pt x="6270" y="5892"/>
                  </a:lnTo>
                  <a:cubicBezTo>
                    <a:pt x="6270" y="6081"/>
                    <a:pt x="6113" y="6239"/>
                    <a:pt x="5924" y="6239"/>
                  </a:cubicBezTo>
                  <a:lnTo>
                    <a:pt x="2458" y="6239"/>
                  </a:lnTo>
                  <a:cubicBezTo>
                    <a:pt x="2238" y="6239"/>
                    <a:pt x="2080" y="6081"/>
                    <a:pt x="2080" y="5892"/>
                  </a:cubicBezTo>
                  <a:lnTo>
                    <a:pt x="2080" y="5514"/>
                  </a:lnTo>
                  <a:cubicBezTo>
                    <a:pt x="2080" y="4727"/>
                    <a:pt x="2521" y="4065"/>
                    <a:pt x="3151" y="3718"/>
                  </a:cubicBezTo>
                  <a:cubicBezTo>
                    <a:pt x="2931" y="3466"/>
                    <a:pt x="2773" y="3120"/>
                    <a:pt x="2773" y="2773"/>
                  </a:cubicBezTo>
                  <a:cubicBezTo>
                    <a:pt x="2773" y="2017"/>
                    <a:pt x="3403" y="1387"/>
                    <a:pt x="4128" y="1387"/>
                  </a:cubicBezTo>
                  <a:close/>
                  <a:moveTo>
                    <a:pt x="4191" y="1"/>
                  </a:moveTo>
                  <a:cubicBezTo>
                    <a:pt x="1891" y="1"/>
                    <a:pt x="1" y="1860"/>
                    <a:pt x="1" y="4191"/>
                  </a:cubicBezTo>
                  <a:cubicBezTo>
                    <a:pt x="1" y="6522"/>
                    <a:pt x="1860" y="8350"/>
                    <a:pt x="4191" y="8350"/>
                  </a:cubicBezTo>
                  <a:cubicBezTo>
                    <a:pt x="6459" y="8350"/>
                    <a:pt x="8350" y="6522"/>
                    <a:pt x="8350" y="4191"/>
                  </a:cubicBezTo>
                  <a:cubicBezTo>
                    <a:pt x="8350" y="1860"/>
                    <a:pt x="6459" y="1"/>
                    <a:pt x="41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916;p133">
              <a:extLst>
                <a:ext uri="{FF2B5EF4-FFF2-40B4-BE49-F238E27FC236}">
                  <a16:creationId xmlns:a16="http://schemas.microsoft.com/office/drawing/2014/main" id="{D1D89E87-03C6-81F4-E99A-8076D931C41E}"/>
                </a:ext>
              </a:extLst>
            </p:cNvPr>
            <p:cNvSpPr/>
            <p:nvPr/>
          </p:nvSpPr>
          <p:spPr>
            <a:xfrm>
              <a:off x="2107150" y="3771525"/>
              <a:ext cx="73275" cy="72475"/>
            </a:xfrm>
            <a:custGeom>
              <a:avLst/>
              <a:gdLst/>
              <a:ahLst/>
              <a:cxnLst/>
              <a:rect l="l" t="t" r="r" b="b"/>
              <a:pathLst>
                <a:path w="2931" h="2899" extrusionOk="0">
                  <a:moveTo>
                    <a:pt x="504" y="0"/>
                  </a:moveTo>
                  <a:lnTo>
                    <a:pt x="378" y="126"/>
                  </a:lnTo>
                  <a:cubicBezTo>
                    <a:pt x="0" y="536"/>
                    <a:pt x="0" y="1198"/>
                    <a:pt x="378" y="1576"/>
                  </a:cubicBezTo>
                  <a:lnTo>
                    <a:pt x="1355" y="2584"/>
                  </a:lnTo>
                  <a:cubicBezTo>
                    <a:pt x="1576" y="2773"/>
                    <a:pt x="1828" y="2899"/>
                    <a:pt x="2111" y="2899"/>
                  </a:cubicBezTo>
                  <a:cubicBezTo>
                    <a:pt x="2395" y="2899"/>
                    <a:pt x="2678" y="2773"/>
                    <a:pt x="2867" y="2584"/>
                  </a:cubicBezTo>
                  <a:lnTo>
                    <a:pt x="2930" y="2458"/>
                  </a:lnTo>
                  <a:cubicBezTo>
                    <a:pt x="1828" y="1985"/>
                    <a:pt x="977" y="1071"/>
                    <a:pt x="5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917;p133">
              <a:extLst>
                <a:ext uri="{FF2B5EF4-FFF2-40B4-BE49-F238E27FC236}">
                  <a16:creationId xmlns:a16="http://schemas.microsoft.com/office/drawing/2014/main" id="{F0E24B78-2F53-8A55-73E4-8C82496D1824}"/>
                </a:ext>
              </a:extLst>
            </p:cNvPr>
            <p:cNvSpPr/>
            <p:nvPr/>
          </p:nvSpPr>
          <p:spPr>
            <a:xfrm>
              <a:off x="2034675" y="3816425"/>
              <a:ext cx="100050" cy="96700"/>
            </a:xfrm>
            <a:custGeom>
              <a:avLst/>
              <a:gdLst/>
              <a:ahLst/>
              <a:cxnLst/>
              <a:rect l="l" t="t" r="r" b="b"/>
              <a:pathLst>
                <a:path w="4002" h="3868" extrusionOk="0">
                  <a:moveTo>
                    <a:pt x="2521" y="0"/>
                  </a:moveTo>
                  <a:lnTo>
                    <a:pt x="410" y="2111"/>
                  </a:lnTo>
                  <a:cubicBezTo>
                    <a:pt x="1" y="2520"/>
                    <a:pt x="1" y="3182"/>
                    <a:pt x="410" y="3560"/>
                  </a:cubicBezTo>
                  <a:cubicBezTo>
                    <a:pt x="599" y="3765"/>
                    <a:pt x="867" y="3867"/>
                    <a:pt x="1135" y="3867"/>
                  </a:cubicBezTo>
                  <a:cubicBezTo>
                    <a:pt x="1403" y="3867"/>
                    <a:pt x="1671" y="3765"/>
                    <a:pt x="1860" y="3560"/>
                  </a:cubicBezTo>
                  <a:lnTo>
                    <a:pt x="4002" y="1449"/>
                  </a:lnTo>
                  <a:cubicBezTo>
                    <a:pt x="3907" y="1418"/>
                    <a:pt x="3844" y="1323"/>
                    <a:pt x="3750" y="1260"/>
                  </a:cubicBezTo>
                  <a:lnTo>
                    <a:pt x="2773" y="252"/>
                  </a:lnTo>
                  <a:cubicBezTo>
                    <a:pt x="2679" y="189"/>
                    <a:pt x="2616" y="95"/>
                    <a:pt x="25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kstfelt 7">
            <a:extLst>
              <a:ext uri="{FF2B5EF4-FFF2-40B4-BE49-F238E27FC236}">
                <a16:creationId xmlns:a16="http://schemas.microsoft.com/office/drawing/2014/main" id="{5B4CA54D-C959-8C6F-7FC7-EE5CA058C160}"/>
              </a:ext>
            </a:extLst>
          </p:cNvPr>
          <p:cNvSpPr txBox="1"/>
          <p:nvPr/>
        </p:nvSpPr>
        <p:spPr>
          <a:xfrm>
            <a:off x="544464" y="398271"/>
            <a:ext cx="8433707" cy="553998"/>
          </a:xfrm>
          <a:prstGeom prst="rect">
            <a:avLst/>
          </a:prstGeom>
          <a:noFill/>
        </p:spPr>
        <p:txBody>
          <a:bodyPr wrap="square" rtlCol="0">
            <a:spAutoFit/>
          </a:bodyPr>
          <a:lstStyle/>
          <a:p>
            <a:pPr algn="ctr"/>
            <a:r>
              <a:rPr lang="da-DK" sz="3000" b="1">
                <a:solidFill>
                  <a:srgbClr val="002060"/>
                </a:solidFill>
              </a:rPr>
              <a:t>APN - TRIAGE</a:t>
            </a:r>
          </a:p>
        </p:txBody>
      </p:sp>
      <p:pic>
        <p:nvPicPr>
          <p:cNvPr id="11" name="Billede 10" descr="Et billede, der indeholder tekst, elektronik, skærmbillede, Parallel&#10;&#10;AI-genereret indhold kan være ukorrekt.">
            <a:extLst>
              <a:ext uri="{FF2B5EF4-FFF2-40B4-BE49-F238E27FC236}">
                <a16:creationId xmlns:a16="http://schemas.microsoft.com/office/drawing/2014/main" id="{10C6E4A9-07DB-8083-B580-4A170FE41D92}"/>
              </a:ext>
            </a:extLst>
          </p:cNvPr>
          <p:cNvPicPr>
            <a:picLocks noChangeAspect="1"/>
          </p:cNvPicPr>
          <p:nvPr/>
        </p:nvPicPr>
        <p:blipFill>
          <a:blip r:embed="rId4"/>
          <a:stretch>
            <a:fillRect/>
          </a:stretch>
        </p:blipFill>
        <p:spPr>
          <a:xfrm>
            <a:off x="544464" y="1244009"/>
            <a:ext cx="1943224" cy="26554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8573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69">
          <a:extLst>
            <a:ext uri="{FF2B5EF4-FFF2-40B4-BE49-F238E27FC236}">
              <a16:creationId xmlns:a16="http://schemas.microsoft.com/office/drawing/2014/main" id="{DC3710EB-C284-3C2F-FDAA-F09B63BCF163}"/>
            </a:ext>
          </a:extLst>
        </p:cNvPr>
        <p:cNvGrpSpPr/>
        <p:nvPr/>
      </p:nvGrpSpPr>
      <p:grpSpPr>
        <a:xfrm>
          <a:off x="0" y="0"/>
          <a:ext cx="0" cy="0"/>
          <a:chOff x="0" y="0"/>
          <a:chExt cx="0" cy="0"/>
        </a:xfrm>
      </p:grpSpPr>
      <p:sp>
        <p:nvSpPr>
          <p:cNvPr id="4" name="Tekstfelt 3">
            <a:extLst>
              <a:ext uri="{FF2B5EF4-FFF2-40B4-BE49-F238E27FC236}">
                <a16:creationId xmlns:a16="http://schemas.microsoft.com/office/drawing/2014/main" id="{3171BBD1-D61B-A4A9-7E19-6EA19D1A7661}"/>
              </a:ext>
            </a:extLst>
          </p:cNvPr>
          <p:cNvSpPr txBox="1"/>
          <p:nvPr/>
        </p:nvSpPr>
        <p:spPr>
          <a:xfrm>
            <a:off x="1036864" y="473529"/>
            <a:ext cx="6841672" cy="553998"/>
          </a:xfrm>
          <a:prstGeom prst="rect">
            <a:avLst/>
          </a:prstGeom>
          <a:noFill/>
        </p:spPr>
        <p:txBody>
          <a:bodyPr wrap="square" rtlCol="0">
            <a:spAutoFit/>
          </a:bodyPr>
          <a:lstStyle/>
          <a:p>
            <a:pPr algn="ctr"/>
            <a:r>
              <a:rPr lang="da-DK" sz="3000" b="1">
                <a:solidFill>
                  <a:srgbClr val="002060"/>
                </a:solidFill>
              </a:rPr>
              <a:t>HELHEDSVURDERING</a:t>
            </a:r>
          </a:p>
        </p:txBody>
      </p:sp>
      <p:sp>
        <p:nvSpPr>
          <p:cNvPr id="5" name="Tekstfelt 4">
            <a:extLst>
              <a:ext uri="{FF2B5EF4-FFF2-40B4-BE49-F238E27FC236}">
                <a16:creationId xmlns:a16="http://schemas.microsoft.com/office/drawing/2014/main" id="{0C5DDEEF-A0A7-7477-367A-8DBEE935C9E9}"/>
              </a:ext>
            </a:extLst>
          </p:cNvPr>
          <p:cNvSpPr txBox="1"/>
          <p:nvPr/>
        </p:nvSpPr>
        <p:spPr>
          <a:xfrm>
            <a:off x="448507" y="1130541"/>
            <a:ext cx="3458292" cy="738664"/>
          </a:xfrm>
          <a:prstGeom prst="rect">
            <a:avLst/>
          </a:prstGeom>
          <a:noFill/>
        </p:spPr>
        <p:txBody>
          <a:bodyPr wrap="square" rtlCol="0">
            <a:spAutoFit/>
          </a:bodyPr>
          <a:lstStyle/>
          <a:p>
            <a:r>
              <a:rPr lang="da-DK">
                <a:solidFill>
                  <a:schemeClr val="tx2">
                    <a:lumMod val="25000"/>
                  </a:schemeClr>
                </a:solidFill>
              </a:rPr>
              <a:t> </a:t>
            </a:r>
            <a:endParaRPr lang="da-DK"/>
          </a:p>
          <a:p>
            <a:endParaRPr lang="da-DK"/>
          </a:p>
          <a:p>
            <a:endParaRPr lang="da-DK"/>
          </a:p>
        </p:txBody>
      </p:sp>
      <p:sp>
        <p:nvSpPr>
          <p:cNvPr id="17" name="Tekstfelt 16">
            <a:extLst>
              <a:ext uri="{FF2B5EF4-FFF2-40B4-BE49-F238E27FC236}">
                <a16:creationId xmlns:a16="http://schemas.microsoft.com/office/drawing/2014/main" id="{6402DC3A-4EE3-0EA0-7342-C3BF7B850371}"/>
              </a:ext>
            </a:extLst>
          </p:cNvPr>
          <p:cNvSpPr txBox="1"/>
          <p:nvPr/>
        </p:nvSpPr>
        <p:spPr>
          <a:xfrm>
            <a:off x="6398572" y="2386650"/>
            <a:ext cx="2410784" cy="1477328"/>
          </a:xfrm>
          <a:prstGeom prst="rect">
            <a:avLst/>
          </a:prstGeom>
          <a:noFill/>
        </p:spPr>
        <p:txBody>
          <a:bodyPr wrap="square">
            <a:spAutoFit/>
          </a:bodyPr>
          <a:lstStyle/>
          <a:p>
            <a:pPr marL="285750" indent="-285750">
              <a:buClr>
                <a:srgbClr val="002060"/>
              </a:buClr>
              <a:buFont typeface="Arial" panose="020B0604020202020204" pitchFamily="34" charset="0"/>
              <a:buChar char="•"/>
            </a:pPr>
            <a:r>
              <a:rPr lang="da-DK" sz="1800" b="0" i="0" u="none" strike="noStrike">
                <a:solidFill>
                  <a:srgbClr val="131868"/>
                </a:solidFill>
                <a:effectLst/>
                <a:latin typeface="Arial" panose="020B0604020202020204" pitchFamily="34" charset="0"/>
              </a:rPr>
              <a:t>Relevante behandlingsforslag</a:t>
            </a:r>
            <a:br>
              <a:rPr lang="da-DK" sz="1800" b="0" i="0" u="none" strike="noStrike">
                <a:solidFill>
                  <a:srgbClr val="131868"/>
                </a:solidFill>
                <a:effectLst/>
                <a:latin typeface="Arial" panose="020B0604020202020204" pitchFamily="34" charset="0"/>
              </a:rPr>
            </a:br>
            <a:endParaRPr lang="da-DK" sz="1800" b="0" i="0" u="none" strike="noStrike">
              <a:solidFill>
                <a:srgbClr val="131868"/>
              </a:solidFill>
              <a:effectLst/>
              <a:latin typeface="Arial" panose="020B0604020202020204" pitchFamily="34" charset="0"/>
            </a:endParaRPr>
          </a:p>
          <a:p>
            <a:pPr marL="285750" indent="-285750">
              <a:buClr>
                <a:srgbClr val="002060"/>
              </a:buClr>
              <a:buFont typeface="Arial" panose="020B0604020202020204" pitchFamily="34" charset="0"/>
              <a:buChar char="•"/>
            </a:pPr>
            <a:r>
              <a:rPr lang="da-DK" sz="1800">
                <a:solidFill>
                  <a:srgbClr val="131868"/>
                </a:solidFill>
                <a:latin typeface="Arial" panose="020B0604020202020204" pitchFamily="34" charset="0"/>
              </a:rPr>
              <a:t>S</a:t>
            </a:r>
            <a:r>
              <a:rPr lang="da-DK" sz="1800" b="0" i="0" u="none" strike="noStrike">
                <a:solidFill>
                  <a:srgbClr val="131868"/>
                </a:solidFill>
                <a:effectLst/>
                <a:latin typeface="Arial" panose="020B0604020202020204" pitchFamily="34" charset="0"/>
              </a:rPr>
              <a:t>ygeplejefaglig indsats</a:t>
            </a:r>
            <a:endParaRPr lang="da-DK" sz="1800"/>
          </a:p>
        </p:txBody>
      </p:sp>
      <p:sp>
        <p:nvSpPr>
          <p:cNvPr id="7" name="Ellipse 6">
            <a:extLst>
              <a:ext uri="{FF2B5EF4-FFF2-40B4-BE49-F238E27FC236}">
                <a16:creationId xmlns:a16="http://schemas.microsoft.com/office/drawing/2014/main" id="{80A20C90-10EE-16EF-431C-AD847BD654DE}"/>
              </a:ext>
            </a:extLst>
          </p:cNvPr>
          <p:cNvSpPr/>
          <p:nvPr/>
        </p:nvSpPr>
        <p:spPr>
          <a:xfrm>
            <a:off x="263728" y="1322845"/>
            <a:ext cx="4002183" cy="3347126"/>
          </a:xfrm>
          <a:prstGeom prst="ellipse">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800">
                <a:solidFill>
                  <a:schemeClr val="tx2">
                    <a:lumMod val="25000"/>
                  </a:schemeClr>
                </a:solidFill>
              </a:rPr>
              <a:t>Subjektiv anamnese</a:t>
            </a:r>
            <a:r>
              <a:rPr lang="en-US" sz="1800">
                <a:solidFill>
                  <a:schemeClr val="tx2">
                    <a:lumMod val="25000"/>
                  </a:schemeClr>
                </a:solidFill>
              </a:rPr>
              <a:t>​</a:t>
            </a:r>
            <a:r>
              <a:rPr lang="da-DK" sz="1800">
                <a:solidFill>
                  <a:schemeClr val="tx2">
                    <a:lumMod val="25000"/>
                  </a:schemeClr>
                </a:solidFill>
              </a:rPr>
              <a:t> </a:t>
            </a:r>
            <a:br>
              <a:rPr lang="da-DK" sz="1800">
                <a:solidFill>
                  <a:schemeClr val="tx2">
                    <a:lumMod val="25000"/>
                  </a:schemeClr>
                </a:solidFill>
              </a:rPr>
            </a:br>
            <a:endParaRPr lang="da-DK" sz="1800">
              <a:solidFill>
                <a:schemeClr val="tx2">
                  <a:lumMod val="25000"/>
                </a:schemeClr>
              </a:solidFill>
            </a:endParaRPr>
          </a:p>
          <a:p>
            <a:pPr algn="ctr" fontAlgn="base"/>
            <a:r>
              <a:rPr lang="da-DK" sz="1800">
                <a:solidFill>
                  <a:schemeClr val="tx2">
                    <a:lumMod val="25000"/>
                  </a:schemeClr>
                </a:solidFill>
              </a:rPr>
              <a:t>Klinisk undersøgelse</a:t>
            </a:r>
            <a:r>
              <a:rPr lang="en-US" sz="1800">
                <a:solidFill>
                  <a:schemeClr val="tx2">
                    <a:lumMod val="25000"/>
                  </a:schemeClr>
                </a:solidFill>
              </a:rPr>
              <a:t>​</a:t>
            </a:r>
            <a:br>
              <a:rPr lang="da-DK" sz="1800">
                <a:solidFill>
                  <a:schemeClr val="tx2">
                    <a:lumMod val="25000"/>
                  </a:schemeClr>
                </a:solidFill>
              </a:rPr>
            </a:br>
            <a:endParaRPr lang="en-US" sz="1800">
              <a:solidFill>
                <a:schemeClr val="tx2">
                  <a:lumMod val="25000"/>
                </a:schemeClr>
              </a:solidFill>
            </a:endParaRPr>
          </a:p>
          <a:p>
            <a:pPr algn="ctr" fontAlgn="base"/>
            <a:r>
              <a:rPr lang="da-DK" sz="1800">
                <a:solidFill>
                  <a:schemeClr val="tx2">
                    <a:lumMod val="25000"/>
                  </a:schemeClr>
                </a:solidFill>
              </a:rPr>
              <a:t>Medicingennemgang</a:t>
            </a:r>
          </a:p>
          <a:p>
            <a:pPr marL="285750" indent="-285750" algn="ctr" fontAlgn="base">
              <a:buFont typeface="Arial" panose="020B0604020202020204" pitchFamily="34" charset="0"/>
              <a:buChar char="•"/>
            </a:pPr>
            <a:endParaRPr lang="da-DK" sz="1800">
              <a:solidFill>
                <a:schemeClr val="tx2">
                  <a:lumMod val="25000"/>
                </a:schemeClr>
              </a:solidFill>
            </a:endParaRPr>
          </a:p>
          <a:p>
            <a:pPr algn="ctr" fontAlgn="base"/>
            <a:r>
              <a:rPr lang="da-DK" sz="1800">
                <a:solidFill>
                  <a:schemeClr val="tx2">
                    <a:lumMod val="25000"/>
                  </a:schemeClr>
                </a:solidFill>
              </a:rPr>
              <a:t>Sundheds- og omsorgsjournal</a:t>
            </a:r>
            <a:endParaRPr lang="en-US" sz="1800">
              <a:solidFill>
                <a:schemeClr val="tx2">
                  <a:lumMod val="25000"/>
                </a:schemeClr>
              </a:solidFill>
            </a:endParaRPr>
          </a:p>
        </p:txBody>
      </p:sp>
      <p:sp>
        <p:nvSpPr>
          <p:cNvPr id="8" name="Pil: højre 7">
            <a:extLst>
              <a:ext uri="{FF2B5EF4-FFF2-40B4-BE49-F238E27FC236}">
                <a16:creationId xmlns:a16="http://schemas.microsoft.com/office/drawing/2014/main" id="{6D24C044-9536-5067-1DB6-6B1622F244C4}"/>
              </a:ext>
            </a:extLst>
          </p:cNvPr>
          <p:cNvSpPr/>
          <p:nvPr/>
        </p:nvSpPr>
        <p:spPr>
          <a:xfrm>
            <a:off x="4599966" y="2679255"/>
            <a:ext cx="1798606" cy="834910"/>
          </a:xfrm>
          <a:prstGeom prst="rightArrow">
            <a:avLst/>
          </a:prstGeom>
          <a:solidFill>
            <a:srgbClr val="F0E9DD"/>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800">
                <a:solidFill>
                  <a:srgbClr val="002060"/>
                </a:solidFill>
              </a:rPr>
              <a:t>RED FLAGS</a:t>
            </a:r>
          </a:p>
        </p:txBody>
      </p:sp>
      <p:grpSp>
        <p:nvGrpSpPr>
          <p:cNvPr id="2" name="Google Shape;9341;p132">
            <a:extLst>
              <a:ext uri="{FF2B5EF4-FFF2-40B4-BE49-F238E27FC236}">
                <a16:creationId xmlns:a16="http://schemas.microsoft.com/office/drawing/2014/main" id="{B3110E43-D301-75CC-2A87-847B88D108AC}"/>
              </a:ext>
            </a:extLst>
          </p:cNvPr>
          <p:cNvGrpSpPr/>
          <p:nvPr/>
        </p:nvGrpSpPr>
        <p:grpSpPr>
          <a:xfrm rot="1140000">
            <a:off x="7373923" y="884053"/>
            <a:ext cx="862555" cy="749440"/>
            <a:chOff x="5773862" y="1306961"/>
            <a:chExt cx="251275" cy="295375"/>
          </a:xfrm>
        </p:grpSpPr>
        <p:sp>
          <p:nvSpPr>
            <p:cNvPr id="3" name="Google Shape;9342;p132">
              <a:extLst>
                <a:ext uri="{FF2B5EF4-FFF2-40B4-BE49-F238E27FC236}">
                  <a16:creationId xmlns:a16="http://schemas.microsoft.com/office/drawing/2014/main" id="{2451A838-613E-6992-73EA-B5B73CF80E33}"/>
                </a:ext>
              </a:extLst>
            </p:cNvPr>
            <p:cNvSpPr/>
            <p:nvPr/>
          </p:nvSpPr>
          <p:spPr>
            <a:xfrm>
              <a:off x="5972337" y="1429811"/>
              <a:ext cx="18125" cy="18150"/>
            </a:xfrm>
            <a:custGeom>
              <a:avLst/>
              <a:gdLst/>
              <a:ahLst/>
              <a:cxnLst/>
              <a:rect l="l" t="t" r="r" b="b"/>
              <a:pathLst>
                <a:path w="725" h="726" extrusionOk="0">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solidFill>
              <a:srgbClr val="5F7D95"/>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 name="Google Shape;9343;p132">
              <a:extLst>
                <a:ext uri="{FF2B5EF4-FFF2-40B4-BE49-F238E27FC236}">
                  <a16:creationId xmlns:a16="http://schemas.microsoft.com/office/drawing/2014/main" id="{6AE1B039-0CDB-489F-7378-1CA209D4AFA9}"/>
                </a:ext>
              </a:extLst>
            </p:cNvPr>
            <p:cNvSpPr/>
            <p:nvPr/>
          </p:nvSpPr>
          <p:spPr>
            <a:xfrm>
              <a:off x="5851837" y="1306961"/>
              <a:ext cx="60650" cy="105550"/>
            </a:xfrm>
            <a:custGeom>
              <a:avLst/>
              <a:gdLst/>
              <a:ahLst/>
              <a:cxnLst/>
              <a:rect l="l" t="t" r="r" b="b"/>
              <a:pathLst>
                <a:path w="2426" h="4222" extrusionOk="0">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solidFill>
              <a:srgbClr val="002060"/>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 name="Google Shape;9344;p132">
              <a:extLst>
                <a:ext uri="{FF2B5EF4-FFF2-40B4-BE49-F238E27FC236}">
                  <a16:creationId xmlns:a16="http://schemas.microsoft.com/office/drawing/2014/main" id="{B5B79284-BA25-2A2D-F5FB-980AE9677FB2}"/>
                </a:ext>
              </a:extLst>
            </p:cNvPr>
            <p:cNvSpPr/>
            <p:nvPr/>
          </p:nvSpPr>
          <p:spPr>
            <a:xfrm>
              <a:off x="5773862" y="1306961"/>
              <a:ext cx="60650" cy="105550"/>
            </a:xfrm>
            <a:custGeom>
              <a:avLst/>
              <a:gdLst/>
              <a:ahLst/>
              <a:cxnLst/>
              <a:rect l="l" t="t" r="r" b="b"/>
              <a:pathLst>
                <a:path w="2426" h="4222" extrusionOk="0">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solidFill>
              <a:srgbClr val="002060"/>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 name="Google Shape;9345;p132">
              <a:extLst>
                <a:ext uri="{FF2B5EF4-FFF2-40B4-BE49-F238E27FC236}">
                  <a16:creationId xmlns:a16="http://schemas.microsoft.com/office/drawing/2014/main" id="{F659F9BF-21C1-8216-5F03-C9CAF71CA436}"/>
                </a:ext>
              </a:extLst>
            </p:cNvPr>
            <p:cNvSpPr/>
            <p:nvPr/>
          </p:nvSpPr>
          <p:spPr>
            <a:xfrm>
              <a:off x="5773862" y="1395161"/>
              <a:ext cx="251275" cy="207175"/>
            </a:xfrm>
            <a:custGeom>
              <a:avLst/>
              <a:gdLst/>
              <a:ahLst/>
              <a:cxnLst/>
              <a:rect l="l" t="t" r="r" b="b"/>
              <a:pathLst>
                <a:path w="10051" h="8287" extrusionOk="0">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solidFill>
              <a:srgbClr val="002060"/>
            </a:solidFill>
            <a:ln>
              <a:solidFill>
                <a:srgbClr val="00206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05433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4">
            <a:extLst>
              <a:ext uri="{FF2B5EF4-FFF2-40B4-BE49-F238E27FC236}">
                <a16:creationId xmlns:a16="http://schemas.microsoft.com/office/drawing/2014/main" id="{77765B87-60D2-CE96-EBD0-7C22695BE75A}"/>
              </a:ext>
            </a:extLst>
          </p:cNvPr>
          <p:cNvPicPr>
            <a:picLocks noChangeAspect="1"/>
          </p:cNvPicPr>
          <p:nvPr/>
        </p:nvPicPr>
        <p:blipFill>
          <a:blip r:embed="rId3"/>
          <a:stretch>
            <a:fillRect/>
          </a:stretch>
        </p:blipFill>
        <p:spPr>
          <a:xfrm>
            <a:off x="3325625" y="1531942"/>
            <a:ext cx="5500805" cy="3055109"/>
          </a:xfrm>
          <a:prstGeom prst="rect">
            <a:avLst/>
          </a:prstGeom>
          <a:ln>
            <a:noFill/>
          </a:ln>
          <a:effectLst>
            <a:outerShdw blurRad="292100" dist="139700" dir="2700000" algn="tl" rotWithShape="0">
              <a:srgbClr val="333333">
                <a:alpha val="65000"/>
              </a:srgbClr>
            </a:outerShdw>
          </a:effectLst>
        </p:spPr>
      </p:pic>
      <p:sp>
        <p:nvSpPr>
          <p:cNvPr id="5" name="Ellipse 16">
            <a:extLst>
              <a:ext uri="{FF2B5EF4-FFF2-40B4-BE49-F238E27FC236}">
                <a16:creationId xmlns:a16="http://schemas.microsoft.com/office/drawing/2014/main" id="{F7143F2E-1255-8FC7-B15A-AEA67C526E6D}"/>
              </a:ext>
            </a:extLst>
          </p:cNvPr>
          <p:cNvSpPr/>
          <p:nvPr/>
        </p:nvSpPr>
        <p:spPr>
          <a:xfrm>
            <a:off x="6701619" y="1947855"/>
            <a:ext cx="729921" cy="40347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16">
            <a:extLst>
              <a:ext uri="{FF2B5EF4-FFF2-40B4-BE49-F238E27FC236}">
                <a16:creationId xmlns:a16="http://schemas.microsoft.com/office/drawing/2014/main" id="{589DE7C1-D217-6120-D19C-653C140BEB34}"/>
              </a:ext>
            </a:extLst>
          </p:cNvPr>
          <p:cNvSpPr/>
          <p:nvPr/>
        </p:nvSpPr>
        <p:spPr>
          <a:xfrm>
            <a:off x="4890693" y="3895492"/>
            <a:ext cx="780348" cy="4923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16">
            <a:extLst>
              <a:ext uri="{FF2B5EF4-FFF2-40B4-BE49-F238E27FC236}">
                <a16:creationId xmlns:a16="http://schemas.microsoft.com/office/drawing/2014/main" id="{220A569E-2279-8AB1-46A8-E514D2AB13B0}"/>
              </a:ext>
            </a:extLst>
          </p:cNvPr>
          <p:cNvSpPr/>
          <p:nvPr/>
        </p:nvSpPr>
        <p:spPr>
          <a:xfrm>
            <a:off x="4767537" y="1943482"/>
            <a:ext cx="1239007" cy="4076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16">
            <a:extLst>
              <a:ext uri="{FF2B5EF4-FFF2-40B4-BE49-F238E27FC236}">
                <a16:creationId xmlns:a16="http://schemas.microsoft.com/office/drawing/2014/main" id="{877B9AAB-3B71-9E46-975A-5D0BAABDF162}"/>
              </a:ext>
            </a:extLst>
          </p:cNvPr>
          <p:cNvSpPr/>
          <p:nvPr/>
        </p:nvSpPr>
        <p:spPr>
          <a:xfrm>
            <a:off x="6965462" y="3145553"/>
            <a:ext cx="881200" cy="6438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da-DK"/>
          </a:p>
        </p:txBody>
      </p:sp>
      <p:sp>
        <p:nvSpPr>
          <p:cNvPr id="11" name="Ellipse 16">
            <a:extLst>
              <a:ext uri="{FF2B5EF4-FFF2-40B4-BE49-F238E27FC236}">
                <a16:creationId xmlns:a16="http://schemas.microsoft.com/office/drawing/2014/main" id="{3F57D8DA-AD79-189D-DA37-0A50D8D47878}"/>
              </a:ext>
            </a:extLst>
          </p:cNvPr>
          <p:cNvSpPr/>
          <p:nvPr/>
        </p:nvSpPr>
        <p:spPr>
          <a:xfrm>
            <a:off x="7431540" y="2867108"/>
            <a:ext cx="1069151" cy="52209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da-DK"/>
          </a:p>
        </p:txBody>
      </p:sp>
      <p:sp>
        <p:nvSpPr>
          <p:cNvPr id="13" name="Tekstfelt 1">
            <a:extLst>
              <a:ext uri="{FF2B5EF4-FFF2-40B4-BE49-F238E27FC236}">
                <a16:creationId xmlns:a16="http://schemas.microsoft.com/office/drawing/2014/main" id="{C6E983BE-2CDF-B9C8-CE3D-29FCAFDB25BD}"/>
              </a:ext>
            </a:extLst>
          </p:cNvPr>
          <p:cNvSpPr txBox="1"/>
          <p:nvPr/>
        </p:nvSpPr>
        <p:spPr>
          <a:xfrm>
            <a:off x="1036864" y="248677"/>
            <a:ext cx="6841672" cy="553998"/>
          </a:xfrm>
          <a:prstGeom prst="rect">
            <a:avLst/>
          </a:prstGeom>
          <a:noFill/>
        </p:spPr>
        <p:txBody>
          <a:bodyPr wrap="square" rtlCol="0">
            <a:spAutoFit/>
          </a:bodyPr>
          <a:lstStyle/>
          <a:p>
            <a:pPr algn="ctr"/>
            <a:r>
              <a:rPr lang="da-DK" sz="3000" b="1">
                <a:solidFill>
                  <a:srgbClr val="002060"/>
                </a:solidFill>
              </a:rPr>
              <a:t>HELHEDSVURDERING</a:t>
            </a:r>
          </a:p>
        </p:txBody>
      </p:sp>
      <p:sp>
        <p:nvSpPr>
          <p:cNvPr id="14" name="Ellipse 16">
            <a:extLst>
              <a:ext uri="{FF2B5EF4-FFF2-40B4-BE49-F238E27FC236}">
                <a16:creationId xmlns:a16="http://schemas.microsoft.com/office/drawing/2014/main" id="{0B8C8691-E753-1AFA-44C6-C5B7F919593E}"/>
              </a:ext>
            </a:extLst>
          </p:cNvPr>
          <p:cNvSpPr/>
          <p:nvPr/>
        </p:nvSpPr>
        <p:spPr>
          <a:xfrm>
            <a:off x="6132459" y="2148734"/>
            <a:ext cx="771944" cy="51782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da-DK"/>
          </a:p>
        </p:txBody>
      </p:sp>
      <p:sp>
        <p:nvSpPr>
          <p:cNvPr id="15" name="Ellipse 16">
            <a:extLst>
              <a:ext uri="{FF2B5EF4-FFF2-40B4-BE49-F238E27FC236}">
                <a16:creationId xmlns:a16="http://schemas.microsoft.com/office/drawing/2014/main" id="{0764C265-C91A-E716-714C-839A7A26D1F7}"/>
              </a:ext>
            </a:extLst>
          </p:cNvPr>
          <p:cNvSpPr/>
          <p:nvPr/>
        </p:nvSpPr>
        <p:spPr>
          <a:xfrm>
            <a:off x="3610724" y="3086859"/>
            <a:ext cx="1049838" cy="58767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da-DK"/>
          </a:p>
        </p:txBody>
      </p:sp>
      <p:sp>
        <p:nvSpPr>
          <p:cNvPr id="16" name="Ellipse 16">
            <a:extLst>
              <a:ext uri="{FF2B5EF4-FFF2-40B4-BE49-F238E27FC236}">
                <a16:creationId xmlns:a16="http://schemas.microsoft.com/office/drawing/2014/main" id="{AAC10368-FC34-3E8E-4783-7F7AB0F3D9B5}"/>
              </a:ext>
            </a:extLst>
          </p:cNvPr>
          <p:cNvSpPr/>
          <p:nvPr/>
        </p:nvSpPr>
        <p:spPr>
          <a:xfrm>
            <a:off x="7160554" y="3853590"/>
            <a:ext cx="881200" cy="52209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da-DK"/>
          </a:p>
        </p:txBody>
      </p:sp>
      <p:sp>
        <p:nvSpPr>
          <p:cNvPr id="17" name="Ellipse 16">
            <a:extLst>
              <a:ext uri="{FF2B5EF4-FFF2-40B4-BE49-F238E27FC236}">
                <a16:creationId xmlns:a16="http://schemas.microsoft.com/office/drawing/2014/main" id="{FFCF6257-0452-B448-A1F6-B56D786E3EDC}"/>
              </a:ext>
            </a:extLst>
          </p:cNvPr>
          <p:cNvSpPr/>
          <p:nvPr/>
        </p:nvSpPr>
        <p:spPr>
          <a:xfrm>
            <a:off x="4981195" y="3518655"/>
            <a:ext cx="814515" cy="3833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da-DK"/>
          </a:p>
        </p:txBody>
      </p:sp>
      <p:sp>
        <p:nvSpPr>
          <p:cNvPr id="18" name="Ellipse 16">
            <a:extLst>
              <a:ext uri="{FF2B5EF4-FFF2-40B4-BE49-F238E27FC236}">
                <a16:creationId xmlns:a16="http://schemas.microsoft.com/office/drawing/2014/main" id="{53E0D29D-0432-4E78-A2F9-8EAD840DB7B6}"/>
              </a:ext>
            </a:extLst>
          </p:cNvPr>
          <p:cNvSpPr/>
          <p:nvPr/>
        </p:nvSpPr>
        <p:spPr>
          <a:xfrm>
            <a:off x="5569088" y="3238000"/>
            <a:ext cx="889604" cy="43377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da-DK"/>
          </a:p>
        </p:txBody>
      </p:sp>
      <p:sp>
        <p:nvSpPr>
          <p:cNvPr id="19" name="Ellipse 16">
            <a:extLst>
              <a:ext uri="{FF2B5EF4-FFF2-40B4-BE49-F238E27FC236}">
                <a16:creationId xmlns:a16="http://schemas.microsoft.com/office/drawing/2014/main" id="{36FFFF5B-1212-4CB4-605D-8CFEF96EFA32}"/>
              </a:ext>
            </a:extLst>
          </p:cNvPr>
          <p:cNvSpPr/>
          <p:nvPr/>
        </p:nvSpPr>
        <p:spPr>
          <a:xfrm>
            <a:off x="5504196" y="2585488"/>
            <a:ext cx="903106" cy="56825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da-DK"/>
          </a:p>
        </p:txBody>
      </p:sp>
      <p:sp>
        <p:nvSpPr>
          <p:cNvPr id="20" name="TextBox 19">
            <a:extLst>
              <a:ext uri="{FF2B5EF4-FFF2-40B4-BE49-F238E27FC236}">
                <a16:creationId xmlns:a16="http://schemas.microsoft.com/office/drawing/2014/main" id="{BD435EA8-5906-E6D6-2E58-FDF8072655DC}"/>
              </a:ext>
            </a:extLst>
          </p:cNvPr>
          <p:cNvSpPr txBox="1"/>
          <p:nvPr/>
        </p:nvSpPr>
        <p:spPr>
          <a:xfrm>
            <a:off x="159684" y="1756522"/>
            <a:ext cx="2916329" cy="9643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650"/>
              </a:lnSpc>
            </a:pPr>
            <a:r>
              <a:rPr lang="da-DK" sz="1800" b="1" baseline="0">
                <a:solidFill>
                  <a:srgbClr val="131868"/>
                </a:solidFill>
                <a:latin typeface="Arial"/>
                <a:ea typeface="Segoe UI"/>
                <a:cs typeface="Segoe UI"/>
              </a:rPr>
              <a:t>Bettys mål: </a:t>
            </a:r>
            <a:br>
              <a:rPr lang="da-DK" sz="1800" b="1">
                <a:solidFill>
                  <a:srgbClr val="131868"/>
                </a:solidFill>
                <a:ea typeface="Segoe UI"/>
                <a:cs typeface="Segoe UI"/>
              </a:rPr>
            </a:br>
            <a:r>
              <a:rPr lang="da-DK" sz="1800" i="1" baseline="0">
                <a:solidFill>
                  <a:srgbClr val="131868"/>
                </a:solidFill>
                <a:latin typeface="Arial"/>
                <a:ea typeface="Segoe UI"/>
                <a:cs typeface="Segoe UI"/>
              </a:rPr>
              <a:t>”Jeg vil gerne op at gå igen</a:t>
            </a:r>
            <a:r>
              <a:rPr lang="da-DK" sz="1800" i="1">
                <a:solidFill>
                  <a:srgbClr val="131868"/>
                </a:solidFill>
                <a:ea typeface="Segoe UI"/>
                <a:cs typeface="Segoe UI"/>
              </a:rPr>
              <a:t> så jeg kan komme ud, når vejret er dejligt</a:t>
            </a:r>
            <a:r>
              <a:rPr lang="da-DK" sz="1800" i="1" baseline="0">
                <a:solidFill>
                  <a:srgbClr val="131868"/>
                </a:solidFill>
                <a:latin typeface="Arial"/>
                <a:ea typeface="Segoe UI"/>
                <a:cs typeface="Segoe UI"/>
              </a:rPr>
              <a:t>”</a:t>
            </a:r>
            <a:endParaRPr lang="en-US" sz="1800" baseline="0">
              <a:solidFill>
                <a:srgbClr val="191919"/>
              </a:solidFill>
              <a:latin typeface="Arial"/>
              <a:ea typeface="Segoe UI"/>
              <a:cs typeface="Segoe UI"/>
            </a:endParaRPr>
          </a:p>
        </p:txBody>
      </p:sp>
      <p:pic>
        <p:nvPicPr>
          <p:cNvPr id="2" name="Billede 2" descr="Et billede, der indeholder slæde&#10;&#10;AI-genereret indhold kan være ukorrekt.">
            <a:extLst>
              <a:ext uri="{FF2B5EF4-FFF2-40B4-BE49-F238E27FC236}">
                <a16:creationId xmlns:a16="http://schemas.microsoft.com/office/drawing/2014/main" id="{99C70270-0492-53B3-5ED5-306870E5C3AA}"/>
              </a:ext>
            </a:extLst>
          </p:cNvPr>
          <p:cNvPicPr>
            <a:picLocks noChangeAspect="1"/>
          </p:cNvPicPr>
          <p:nvPr/>
        </p:nvPicPr>
        <p:blipFill>
          <a:blip r:embed="rId4"/>
          <a:stretch>
            <a:fillRect/>
          </a:stretch>
        </p:blipFill>
        <p:spPr>
          <a:xfrm>
            <a:off x="475509" y="3030265"/>
            <a:ext cx="2006482" cy="1283028"/>
          </a:xfrm>
          <a:prstGeom prst="rect">
            <a:avLst/>
          </a:prstGeom>
        </p:spPr>
      </p:pic>
    </p:spTree>
    <p:extLst>
      <p:ext uri="{BB962C8B-B14F-4D97-AF65-F5344CB8AC3E}">
        <p14:creationId xmlns:p14="http://schemas.microsoft.com/office/powerpoint/2010/main" val="2126449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DC031-8508-9B97-BBFB-0D511603BE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42D9890-6059-5872-6D32-F51AC0A8857F}"/>
              </a:ext>
            </a:extLst>
          </p:cNvPr>
          <p:cNvSpPr>
            <a:spLocks noGrp="1"/>
          </p:cNvSpPr>
          <p:nvPr>
            <p:ph type="title"/>
          </p:nvPr>
        </p:nvSpPr>
        <p:spPr>
          <a:xfrm>
            <a:off x="380314" y="233672"/>
            <a:ext cx="8064002" cy="670446"/>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da-DK" sz="3000" b="1">
                <a:solidFill>
                  <a:schemeClr val="accent1">
                    <a:lumMod val="76000"/>
                  </a:schemeClr>
                </a:solidFill>
              </a:rPr>
              <a:t>RED FLAGS </a:t>
            </a:r>
            <a:r>
              <a:rPr lang="da-DK" sz="3000" b="1">
                <a:solidFill>
                  <a:schemeClr val="tx2">
                    <a:lumMod val="25000"/>
                  </a:schemeClr>
                </a:solidFill>
                <a:sym typeface="Wingdings" panose="05000000000000000000" pitchFamily="2" charset="2"/>
              </a:rPr>
              <a:t></a:t>
            </a:r>
            <a:r>
              <a:rPr lang="da-DK" sz="3000" b="1">
                <a:solidFill>
                  <a:schemeClr val="accent1">
                    <a:lumMod val="76000"/>
                  </a:schemeClr>
                </a:solidFill>
              </a:rPr>
              <a:t> </a:t>
            </a:r>
            <a:r>
              <a:rPr lang="da-DK" sz="3000" b="1">
                <a:solidFill>
                  <a:schemeClr val="tx2">
                    <a:lumMod val="25000"/>
                  </a:schemeClr>
                </a:solidFill>
              </a:rPr>
              <a:t>APN - INDSATS </a:t>
            </a:r>
            <a:endParaRPr lang="da-DK" sz="3000">
              <a:solidFill>
                <a:schemeClr val="tx2">
                  <a:lumMod val="25000"/>
                </a:schemeClr>
              </a:solidFill>
            </a:endParaRPr>
          </a:p>
          <a:p>
            <a:pPr algn="ctr"/>
            <a:endParaRPr lang="da-DK">
              <a:cs typeface="Arial"/>
            </a:endParaRPr>
          </a:p>
        </p:txBody>
      </p:sp>
      <p:sp>
        <p:nvSpPr>
          <p:cNvPr id="3" name="Pladsholder til tekst 2">
            <a:extLst>
              <a:ext uri="{FF2B5EF4-FFF2-40B4-BE49-F238E27FC236}">
                <a16:creationId xmlns:a16="http://schemas.microsoft.com/office/drawing/2014/main" id="{08509600-A5C2-B819-3346-2CA5144D5F54}"/>
              </a:ext>
            </a:extLst>
          </p:cNvPr>
          <p:cNvSpPr>
            <a:spLocks noGrp="1"/>
          </p:cNvSpPr>
          <p:nvPr>
            <p:ph type="body" idx="1"/>
          </p:nvPr>
        </p:nvSpPr>
        <p:spPr>
          <a:xfrm>
            <a:off x="567374" y="1059396"/>
            <a:ext cx="3331963" cy="397031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76200" indent="0">
              <a:buNone/>
            </a:pPr>
            <a:r>
              <a:rPr lang="da-DK" sz="1400">
                <a:solidFill>
                  <a:srgbClr val="002060"/>
                </a:solidFill>
                <a:latin typeface="Arial"/>
                <a:cs typeface="Arial"/>
              </a:rPr>
              <a:t>Nedsat almen tilstand - både fysisk og psykisk </a:t>
            </a:r>
          </a:p>
          <a:p>
            <a:pPr marL="361950" indent="-285750"/>
            <a:endParaRPr lang="da-DK" sz="1400">
              <a:solidFill>
                <a:srgbClr val="002060"/>
              </a:solidFill>
              <a:latin typeface="Arial"/>
              <a:cs typeface="Arial"/>
            </a:endParaRPr>
          </a:p>
          <a:p>
            <a:pPr marL="76200" indent="0">
              <a:buNone/>
            </a:pPr>
            <a:r>
              <a:rPr lang="da-DK" sz="1400">
                <a:solidFill>
                  <a:srgbClr val="002060"/>
                </a:solidFill>
                <a:cs typeface="Arial"/>
              </a:rPr>
              <a:t>Flere (gen)indlæggelser</a:t>
            </a:r>
            <a:endParaRPr lang="da-DK" sz="1400"/>
          </a:p>
          <a:p>
            <a:pPr marL="76200" indent="0">
              <a:buNone/>
            </a:pPr>
            <a:endParaRPr lang="da-DK" sz="1400">
              <a:solidFill>
                <a:srgbClr val="002060"/>
              </a:solidFill>
              <a:latin typeface="Arial"/>
              <a:cs typeface="Arial"/>
            </a:endParaRPr>
          </a:p>
          <a:p>
            <a:pPr marL="76200" indent="0">
              <a:buNone/>
            </a:pPr>
            <a:r>
              <a:rPr lang="da-DK" sz="1400">
                <a:solidFill>
                  <a:srgbClr val="002060"/>
                </a:solidFill>
                <a:latin typeface="Arial"/>
                <a:cs typeface="Arial"/>
              </a:rPr>
              <a:t>Sengeliggende - </a:t>
            </a:r>
            <a:r>
              <a:rPr lang="da-DK" sz="1400">
                <a:solidFill>
                  <a:srgbClr val="002060"/>
                </a:solidFill>
              </a:rPr>
              <a:t>Sover on/</a:t>
            </a:r>
            <a:r>
              <a:rPr lang="da-DK" sz="1400" err="1">
                <a:solidFill>
                  <a:srgbClr val="002060"/>
                </a:solidFill>
              </a:rPr>
              <a:t>off</a:t>
            </a:r>
            <a:r>
              <a:rPr lang="da-DK" sz="1400">
                <a:solidFill>
                  <a:srgbClr val="002060"/>
                </a:solidFill>
              </a:rPr>
              <a:t> det meste af dagen </a:t>
            </a:r>
            <a:endParaRPr lang="da-DK" sz="1400">
              <a:solidFill>
                <a:srgbClr val="002060"/>
              </a:solidFill>
              <a:sym typeface="Wingdings" panose="05000000000000000000" pitchFamily="2" charset="2"/>
            </a:endParaRPr>
          </a:p>
          <a:p>
            <a:pPr marL="76200" indent="0">
              <a:buNone/>
            </a:pPr>
            <a:endParaRPr lang="da-DK" sz="1400">
              <a:solidFill>
                <a:srgbClr val="002060"/>
              </a:solidFill>
            </a:endParaRPr>
          </a:p>
          <a:p>
            <a:pPr marL="76200" indent="0">
              <a:buNone/>
            </a:pPr>
            <a:r>
              <a:rPr lang="da-DK" sz="1400">
                <a:solidFill>
                  <a:srgbClr val="002060"/>
                </a:solidFill>
              </a:rPr>
              <a:t>Smerter og svimmelhed ved mobilisering </a:t>
            </a:r>
            <a:r>
              <a:rPr lang="da-DK" sz="1400">
                <a:solidFill>
                  <a:srgbClr val="002060"/>
                </a:solidFill>
                <a:sym typeface="Wingdings" panose="05000000000000000000" pitchFamily="2" charset="2"/>
              </a:rPr>
              <a:t> angst </a:t>
            </a:r>
            <a:endParaRPr lang="da-DK" sz="1400">
              <a:solidFill>
                <a:srgbClr val="002060"/>
              </a:solidFill>
              <a:cs typeface="Arial"/>
            </a:endParaRPr>
          </a:p>
          <a:p>
            <a:pPr marL="76200" indent="0">
              <a:buNone/>
            </a:pPr>
            <a:endParaRPr lang="da-DK" sz="1400">
              <a:solidFill>
                <a:srgbClr val="002060"/>
              </a:solidFill>
            </a:endParaRPr>
          </a:p>
          <a:p>
            <a:pPr marL="76200" indent="0">
              <a:buNone/>
            </a:pPr>
            <a:r>
              <a:rPr lang="da-DK" sz="1400">
                <a:solidFill>
                  <a:srgbClr val="002060"/>
                </a:solidFill>
              </a:rPr>
              <a:t>Nedsat ernæringstilstand – vægttab – madlede </a:t>
            </a:r>
            <a:endParaRPr lang="da-DK" sz="1400">
              <a:solidFill>
                <a:srgbClr val="002060"/>
              </a:solidFill>
              <a:cs typeface="Arial"/>
            </a:endParaRPr>
          </a:p>
          <a:p>
            <a:pPr marL="361950" indent="-285750"/>
            <a:endParaRPr lang="da-DK" sz="1400">
              <a:solidFill>
                <a:srgbClr val="002060"/>
              </a:solidFill>
              <a:cs typeface="Arial"/>
            </a:endParaRPr>
          </a:p>
          <a:p>
            <a:pPr indent="0">
              <a:buNone/>
            </a:pPr>
            <a:r>
              <a:rPr lang="da-DK" sz="1400" err="1">
                <a:solidFill>
                  <a:srgbClr val="002060"/>
                </a:solidFill>
                <a:cs typeface="Arial"/>
              </a:rPr>
              <a:t>Hyperpolyfarmaci</a:t>
            </a:r>
            <a:r>
              <a:rPr lang="da-DK" sz="1400">
                <a:solidFill>
                  <a:srgbClr val="002060"/>
                </a:solidFill>
                <a:cs typeface="Arial"/>
              </a:rPr>
              <a:t> </a:t>
            </a:r>
            <a:r>
              <a:rPr lang="en-US" sz="1400">
                <a:solidFill>
                  <a:srgbClr val="002060"/>
                </a:solidFill>
                <a:cs typeface="Arial"/>
              </a:rPr>
              <a:t>(&gt;10 </a:t>
            </a:r>
            <a:r>
              <a:rPr lang="en-US" sz="1400" err="1">
                <a:solidFill>
                  <a:srgbClr val="002060"/>
                </a:solidFill>
                <a:cs typeface="Arial"/>
              </a:rPr>
              <a:t>præparater</a:t>
            </a:r>
            <a:r>
              <a:rPr lang="en-US" sz="1400">
                <a:solidFill>
                  <a:srgbClr val="002060"/>
                </a:solidFill>
                <a:cs typeface="Arial"/>
              </a:rPr>
              <a:t>)</a:t>
            </a:r>
          </a:p>
          <a:p>
            <a:pPr indent="0">
              <a:buNone/>
            </a:pPr>
            <a:r>
              <a:rPr lang="da-DK" sz="1400">
                <a:solidFill>
                  <a:srgbClr val="002060"/>
                </a:solidFill>
                <a:cs typeface="Arial"/>
              </a:rPr>
              <a:t>Fragmenteret medicinsk symptombehandling</a:t>
            </a:r>
          </a:p>
          <a:p>
            <a:pPr marL="76200" indent="0">
              <a:buNone/>
            </a:pPr>
            <a:endParaRPr lang="da-DK" sz="1400">
              <a:solidFill>
                <a:srgbClr val="002060"/>
              </a:solidFill>
              <a:cs typeface="Arial"/>
            </a:endParaRPr>
          </a:p>
          <a:p>
            <a:pPr marL="76200" indent="0">
              <a:buNone/>
            </a:pPr>
            <a:endParaRPr lang="da-DK" sz="1400">
              <a:solidFill>
                <a:srgbClr val="002060"/>
              </a:solidFill>
              <a:cs typeface="Arial"/>
            </a:endParaRPr>
          </a:p>
          <a:p>
            <a:pPr marL="76200" indent="0">
              <a:buNone/>
            </a:pPr>
            <a:endParaRPr lang="da-DK" sz="1600">
              <a:solidFill>
                <a:srgbClr val="002060"/>
              </a:solidFill>
              <a:cs typeface="Arial"/>
            </a:endParaRPr>
          </a:p>
          <a:p>
            <a:pPr marL="76200" indent="0">
              <a:buNone/>
            </a:pPr>
            <a:endParaRPr lang="da-DK" sz="1600">
              <a:solidFill>
                <a:srgbClr val="002060"/>
              </a:solidFill>
              <a:cs typeface="Arial"/>
            </a:endParaRPr>
          </a:p>
          <a:p>
            <a:pPr marL="76200" indent="0">
              <a:buNone/>
            </a:pPr>
            <a:endParaRPr lang="da-DK">
              <a:solidFill>
                <a:srgbClr val="002060"/>
              </a:solidFill>
              <a:cs typeface="Arial"/>
            </a:endParaRPr>
          </a:p>
          <a:p>
            <a:pPr marL="76200" indent="0">
              <a:buNone/>
            </a:pPr>
            <a:endParaRPr lang="da-DK"/>
          </a:p>
          <a:p>
            <a:pPr marL="76200" indent="0">
              <a:buNone/>
            </a:pPr>
            <a:endParaRPr lang="da-DK"/>
          </a:p>
          <a:p>
            <a:pPr marL="76200" indent="0">
              <a:buNone/>
            </a:pPr>
            <a:endParaRPr lang="da-DK"/>
          </a:p>
        </p:txBody>
      </p:sp>
      <p:sp>
        <p:nvSpPr>
          <p:cNvPr id="5" name="Tekstfelt 4">
            <a:extLst>
              <a:ext uri="{FF2B5EF4-FFF2-40B4-BE49-F238E27FC236}">
                <a16:creationId xmlns:a16="http://schemas.microsoft.com/office/drawing/2014/main" id="{C625782C-6DCD-AFFA-D96D-9A5B0DF8FFD7}"/>
              </a:ext>
            </a:extLst>
          </p:cNvPr>
          <p:cNvSpPr txBox="1"/>
          <p:nvPr/>
        </p:nvSpPr>
        <p:spPr>
          <a:xfrm>
            <a:off x="4824248" y="957739"/>
            <a:ext cx="3620068" cy="3539430"/>
          </a:xfrm>
          <a:prstGeom prst="rect">
            <a:avLst/>
          </a:prstGeom>
          <a:noFill/>
        </p:spPr>
        <p:txBody>
          <a:bodyPr wrap="square" rtlCol="0">
            <a:spAutoFit/>
          </a:bodyPr>
          <a:lstStyle/>
          <a:p>
            <a:pPr marL="76200"/>
            <a:r>
              <a:rPr lang="da-DK">
                <a:solidFill>
                  <a:srgbClr val="002060"/>
                </a:solidFill>
              </a:rPr>
              <a:t>Afklare mønster i årsag(</a:t>
            </a:r>
            <a:r>
              <a:rPr lang="da-DK" err="1">
                <a:solidFill>
                  <a:srgbClr val="002060"/>
                </a:solidFill>
              </a:rPr>
              <a:t>erne</a:t>
            </a:r>
            <a:r>
              <a:rPr lang="da-DK">
                <a:solidFill>
                  <a:srgbClr val="002060"/>
                </a:solidFill>
              </a:rPr>
              <a:t>) til indlæggelser.</a:t>
            </a:r>
          </a:p>
          <a:p>
            <a:pPr marL="361950" indent="-285750">
              <a:buFont typeface="Arial" panose="020B0604020202020204" pitchFamily="34" charset="0"/>
              <a:buChar char="•"/>
            </a:pPr>
            <a:endParaRPr lang="da-DK">
              <a:solidFill>
                <a:srgbClr val="002060"/>
              </a:solidFill>
            </a:endParaRPr>
          </a:p>
          <a:p>
            <a:pPr marL="76200"/>
            <a:r>
              <a:rPr lang="da-DK">
                <a:solidFill>
                  <a:srgbClr val="002060"/>
                </a:solidFill>
              </a:rPr>
              <a:t>Afklaring af behandlingsplanen</a:t>
            </a:r>
          </a:p>
          <a:p>
            <a:pPr marL="361950" indent="-285750">
              <a:buFont typeface="Arial" panose="020B0604020202020204" pitchFamily="34" charset="0"/>
              <a:buChar char="•"/>
            </a:pPr>
            <a:endParaRPr lang="da-DK">
              <a:solidFill>
                <a:srgbClr val="002060"/>
              </a:solidFill>
            </a:endParaRPr>
          </a:p>
          <a:p>
            <a:pPr marL="76200"/>
            <a:r>
              <a:rPr lang="da-DK">
                <a:solidFill>
                  <a:srgbClr val="002060"/>
                </a:solidFill>
              </a:rPr>
              <a:t>Non-farmakologiske tiltag såsom ernæringstætte måltider, ernæringsdrikke som supplement, små måltider, frisk luft. </a:t>
            </a:r>
          </a:p>
          <a:p>
            <a:pPr marL="76200"/>
            <a:endParaRPr lang="da-DK">
              <a:solidFill>
                <a:srgbClr val="002060"/>
              </a:solidFill>
            </a:endParaRPr>
          </a:p>
          <a:p>
            <a:pPr marL="76200"/>
            <a:r>
              <a:rPr lang="da-DK">
                <a:solidFill>
                  <a:srgbClr val="002060"/>
                </a:solidFill>
              </a:rPr>
              <a:t>Mobilisering. Små justerbare/målbare mål i samarbejde med Betty og plejen.</a:t>
            </a:r>
          </a:p>
          <a:p>
            <a:pPr marL="361950" indent="-285750">
              <a:buFont typeface="Arial" panose="020B0604020202020204" pitchFamily="34" charset="0"/>
              <a:buChar char="•"/>
            </a:pPr>
            <a:endParaRPr lang="da-DK">
              <a:solidFill>
                <a:srgbClr val="002060"/>
              </a:solidFill>
            </a:endParaRPr>
          </a:p>
          <a:p>
            <a:pPr marL="76200"/>
            <a:r>
              <a:rPr lang="en-US" err="1">
                <a:solidFill>
                  <a:srgbClr val="002060"/>
                </a:solidFill>
                <a:sym typeface="Wingdings" panose="05000000000000000000" pitchFamily="2" charset="2"/>
              </a:rPr>
              <a:t>Gennemgang</a:t>
            </a:r>
            <a:r>
              <a:rPr lang="en-US">
                <a:solidFill>
                  <a:srgbClr val="002060"/>
                </a:solidFill>
                <a:sym typeface="Wingdings" panose="05000000000000000000" pitchFamily="2" charset="2"/>
              </a:rPr>
              <a:t> </a:t>
            </a:r>
            <a:r>
              <a:rPr lang="en-US" err="1">
                <a:solidFill>
                  <a:srgbClr val="002060"/>
                </a:solidFill>
                <a:sym typeface="Wingdings" panose="05000000000000000000" pitchFamily="2" charset="2"/>
              </a:rPr>
              <a:t>af</a:t>
            </a:r>
            <a:r>
              <a:rPr lang="en-US">
                <a:solidFill>
                  <a:srgbClr val="002060"/>
                </a:solidFill>
                <a:sym typeface="Wingdings" panose="05000000000000000000" pitchFamily="2" charset="2"/>
              </a:rPr>
              <a:t> </a:t>
            </a:r>
            <a:r>
              <a:rPr lang="en-US" err="1">
                <a:solidFill>
                  <a:srgbClr val="002060"/>
                </a:solidFill>
                <a:sym typeface="Wingdings" panose="05000000000000000000" pitchFamily="2" charset="2"/>
              </a:rPr>
              <a:t>medicinliste</a:t>
            </a:r>
            <a:r>
              <a:rPr lang="en-US">
                <a:solidFill>
                  <a:srgbClr val="002060"/>
                </a:solidFill>
                <a:sym typeface="Wingdings" panose="05000000000000000000" pitchFamily="2" charset="2"/>
              </a:rPr>
              <a:t>, </a:t>
            </a:r>
            <a:r>
              <a:rPr lang="en-US" err="1">
                <a:solidFill>
                  <a:srgbClr val="002060"/>
                </a:solidFill>
                <a:sym typeface="Wingdings" panose="05000000000000000000" pitchFamily="2" charset="2"/>
              </a:rPr>
              <a:t>fokus</a:t>
            </a:r>
            <a:r>
              <a:rPr lang="en-US">
                <a:solidFill>
                  <a:srgbClr val="002060"/>
                </a:solidFill>
                <a:sym typeface="Wingdings" panose="05000000000000000000" pitchFamily="2" charset="2"/>
              </a:rPr>
              <a:t> </a:t>
            </a:r>
            <a:r>
              <a:rPr lang="en-US" err="1">
                <a:solidFill>
                  <a:srgbClr val="002060"/>
                </a:solidFill>
                <a:sym typeface="Wingdings" panose="05000000000000000000" pitchFamily="2" charset="2"/>
              </a:rPr>
              <a:t>på</a:t>
            </a:r>
            <a:r>
              <a:rPr lang="en-US">
                <a:solidFill>
                  <a:srgbClr val="002060"/>
                </a:solidFill>
                <a:sym typeface="Wingdings" panose="05000000000000000000" pitchFamily="2" charset="2"/>
              </a:rPr>
              <a:t> </a:t>
            </a:r>
            <a:r>
              <a:rPr lang="da-DK">
                <a:solidFill>
                  <a:srgbClr val="002060"/>
                </a:solidFill>
              </a:rPr>
              <a:t>bivirkningsprofil, afvente effekt (gennem observationer), derefter næste præparat. </a:t>
            </a:r>
          </a:p>
          <a:p>
            <a:pPr marL="76200" indent="0">
              <a:buNone/>
            </a:pPr>
            <a:endParaRPr lang="da-DK">
              <a:solidFill>
                <a:srgbClr val="002060"/>
              </a:solidFill>
            </a:endParaRPr>
          </a:p>
        </p:txBody>
      </p:sp>
      <p:sp>
        <p:nvSpPr>
          <p:cNvPr id="6" name="Pil: højre 5">
            <a:extLst>
              <a:ext uri="{FF2B5EF4-FFF2-40B4-BE49-F238E27FC236}">
                <a16:creationId xmlns:a16="http://schemas.microsoft.com/office/drawing/2014/main" id="{283ED23C-2508-BDD0-21C5-F0CF39A89C08}"/>
              </a:ext>
            </a:extLst>
          </p:cNvPr>
          <p:cNvSpPr/>
          <p:nvPr/>
        </p:nvSpPr>
        <p:spPr>
          <a:xfrm>
            <a:off x="4056993" y="2081048"/>
            <a:ext cx="620110" cy="4907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156023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54"/>
        <p:cNvGrpSpPr/>
        <p:nvPr/>
      </p:nvGrpSpPr>
      <p:grpSpPr>
        <a:xfrm>
          <a:off x="0" y="0"/>
          <a:ext cx="0" cy="0"/>
          <a:chOff x="0" y="0"/>
          <a:chExt cx="0" cy="0"/>
        </a:xfrm>
      </p:grpSpPr>
      <p:sp>
        <p:nvSpPr>
          <p:cNvPr id="1117" name="Google Shape;1117;p54"/>
          <p:cNvSpPr/>
          <p:nvPr/>
        </p:nvSpPr>
        <p:spPr>
          <a:xfrm>
            <a:off x="3217536" y="1730126"/>
            <a:ext cx="322212" cy="394037"/>
          </a:xfrm>
          <a:custGeom>
            <a:avLst/>
            <a:gdLst/>
            <a:ahLst/>
            <a:cxnLst/>
            <a:rect l="l" t="t" r="r" b="b"/>
            <a:pathLst>
              <a:path w="10318" h="10110" extrusionOk="0">
                <a:moveTo>
                  <a:pt x="5025" y="1"/>
                </a:moveTo>
                <a:cubicBezTo>
                  <a:pt x="4724" y="1"/>
                  <a:pt x="4425" y="35"/>
                  <a:pt x="4132" y="111"/>
                </a:cubicBezTo>
                <a:cubicBezTo>
                  <a:pt x="3562" y="271"/>
                  <a:pt x="3014" y="568"/>
                  <a:pt x="2534" y="956"/>
                </a:cubicBezTo>
                <a:cubicBezTo>
                  <a:pt x="914" y="2234"/>
                  <a:pt x="1" y="4425"/>
                  <a:pt x="434" y="6434"/>
                </a:cubicBezTo>
                <a:cubicBezTo>
                  <a:pt x="865" y="8452"/>
                  <a:pt x="2737" y="10109"/>
                  <a:pt x="4775" y="10109"/>
                </a:cubicBezTo>
                <a:cubicBezTo>
                  <a:pt x="4789" y="10109"/>
                  <a:pt x="4803" y="10109"/>
                  <a:pt x="4817" y="10109"/>
                </a:cubicBezTo>
                <a:cubicBezTo>
                  <a:pt x="5958" y="10109"/>
                  <a:pt x="7054" y="9630"/>
                  <a:pt x="7921" y="8899"/>
                </a:cubicBezTo>
                <a:cubicBezTo>
                  <a:pt x="8789" y="8169"/>
                  <a:pt x="9428" y="7187"/>
                  <a:pt x="9884" y="6160"/>
                </a:cubicBezTo>
                <a:cubicBezTo>
                  <a:pt x="10318" y="5156"/>
                  <a:pt x="10181" y="3490"/>
                  <a:pt x="9428" y="2234"/>
                </a:cubicBezTo>
                <a:cubicBezTo>
                  <a:pt x="8903" y="1367"/>
                  <a:pt x="7990" y="796"/>
                  <a:pt x="7054" y="431"/>
                </a:cubicBezTo>
                <a:cubicBezTo>
                  <a:pt x="6404" y="177"/>
                  <a:pt x="5709" y="1"/>
                  <a:pt x="50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Pladsholder til indhold 2">
            <a:extLst>
              <a:ext uri="{FF2B5EF4-FFF2-40B4-BE49-F238E27FC236}">
                <a16:creationId xmlns:a16="http://schemas.microsoft.com/office/drawing/2014/main" id="{74EF73B8-F50E-8B43-9FFB-D176D63C02F2}"/>
              </a:ext>
            </a:extLst>
          </p:cNvPr>
          <p:cNvGraphicFramePr>
            <a:graphicFrameLocks noGrp="1"/>
          </p:cNvGraphicFramePr>
          <p:nvPr>
            <p:extLst>
              <p:ext uri="{D42A27DB-BD31-4B8C-83A1-F6EECF244321}">
                <p14:modId xmlns:p14="http://schemas.microsoft.com/office/powerpoint/2010/main" val="3446878681"/>
              </p:ext>
            </p:extLst>
          </p:nvPr>
        </p:nvGraphicFramePr>
        <p:xfrm>
          <a:off x="1018494" y="1057351"/>
          <a:ext cx="7107011" cy="371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felt 8">
            <a:extLst>
              <a:ext uri="{FF2B5EF4-FFF2-40B4-BE49-F238E27FC236}">
                <a16:creationId xmlns:a16="http://schemas.microsoft.com/office/drawing/2014/main" id="{80401C51-6580-59E4-6A1A-BDF2A0C193FF}"/>
              </a:ext>
            </a:extLst>
          </p:cNvPr>
          <p:cNvSpPr txBox="1"/>
          <p:nvPr/>
        </p:nvSpPr>
        <p:spPr>
          <a:xfrm>
            <a:off x="575581" y="367393"/>
            <a:ext cx="7845878" cy="553998"/>
          </a:xfrm>
          <a:prstGeom prst="rect">
            <a:avLst/>
          </a:prstGeom>
          <a:noFill/>
        </p:spPr>
        <p:txBody>
          <a:bodyPr wrap="square" lIns="91440" tIns="45720" rIns="91440" bIns="45720" anchor="t">
            <a:spAutoFit/>
          </a:bodyPr>
          <a:lstStyle/>
          <a:p>
            <a:pPr algn="ctr"/>
            <a:r>
              <a:rPr lang="da-DK" sz="3000" b="1">
                <a:solidFill>
                  <a:srgbClr val="002060"/>
                </a:solidFill>
              </a:rPr>
              <a:t>APN - TEAMET</a:t>
            </a:r>
            <a:endParaRPr lang="da-DK" sz="300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69">
          <a:extLst>
            <a:ext uri="{FF2B5EF4-FFF2-40B4-BE49-F238E27FC236}">
              <a16:creationId xmlns:a16="http://schemas.microsoft.com/office/drawing/2014/main" id="{4445FF0B-A9F6-3DEE-3D70-48A6938FFAC0}"/>
            </a:ext>
          </a:extLst>
        </p:cNvPr>
        <p:cNvGrpSpPr/>
        <p:nvPr/>
      </p:nvGrpSpPr>
      <p:grpSpPr>
        <a:xfrm>
          <a:off x="0" y="0"/>
          <a:ext cx="0" cy="0"/>
          <a:chOff x="0" y="0"/>
          <a:chExt cx="0" cy="0"/>
        </a:xfrm>
      </p:grpSpPr>
      <p:sp>
        <p:nvSpPr>
          <p:cNvPr id="4507" name="Google Shape;2978;p90">
            <a:extLst>
              <a:ext uri="{FF2B5EF4-FFF2-40B4-BE49-F238E27FC236}">
                <a16:creationId xmlns:a16="http://schemas.microsoft.com/office/drawing/2014/main" id="{4E38723C-8D0A-BDA9-C84B-73571DB6F94C}"/>
              </a:ext>
            </a:extLst>
          </p:cNvPr>
          <p:cNvSpPr txBox="1"/>
          <p:nvPr/>
        </p:nvSpPr>
        <p:spPr>
          <a:xfrm flipH="1">
            <a:off x="-9775" y="-498897"/>
            <a:ext cx="9009776" cy="1265474"/>
          </a:xfrm>
          <a:prstGeom prst="rect">
            <a:avLst/>
          </a:prstGeom>
          <a:noFill/>
          <a:ln>
            <a:noFill/>
          </a:ln>
        </p:spPr>
        <p:txBody>
          <a:bodyPr spcFirstLastPara="1" wrap="square" lIns="91425" tIns="91425" rIns="91425" bIns="91425" anchor="b" anchorCtr="0">
            <a:noAutofit/>
          </a:bodyPr>
          <a:lstStyle/>
          <a:p>
            <a:pPr algn="ctr"/>
            <a:r>
              <a:rPr lang="da-DK" sz="3000" b="1">
                <a:solidFill>
                  <a:srgbClr val="002060"/>
                </a:solidFill>
                <a:latin typeface="+mj-lt"/>
                <a:ea typeface="Archivo Black"/>
                <a:cs typeface="Archivo Black"/>
                <a:sym typeface="Archivo Black"/>
              </a:rPr>
              <a:t>APN - SYGEPLEJERSKEN</a:t>
            </a:r>
            <a:r>
              <a:rPr lang="da-DK" sz="2800" b="1">
                <a:solidFill>
                  <a:srgbClr val="002060"/>
                </a:solidFill>
                <a:latin typeface="+mj-lt"/>
                <a:ea typeface="Archivo Black"/>
                <a:cs typeface="Archivo Black"/>
                <a:sym typeface="Archivo Black"/>
              </a:rPr>
              <a:t> SOM TOVHOLDER</a:t>
            </a:r>
            <a:endParaRPr sz="2800" b="1">
              <a:solidFill>
                <a:srgbClr val="002060"/>
              </a:solidFill>
              <a:latin typeface="+mj-lt"/>
              <a:ea typeface="Archivo Black"/>
              <a:cs typeface="Archivo Black"/>
              <a:sym typeface="Archivo Black"/>
            </a:endParaRPr>
          </a:p>
        </p:txBody>
      </p:sp>
      <p:pic>
        <p:nvPicPr>
          <p:cNvPr id="41" name="Billede 40" descr="Et billede, der indeholder tøj, tegneserie, person, stående&#10;&#10;AI-genereret indhold kan være ukorrekt.">
            <a:extLst>
              <a:ext uri="{FF2B5EF4-FFF2-40B4-BE49-F238E27FC236}">
                <a16:creationId xmlns:a16="http://schemas.microsoft.com/office/drawing/2014/main" id="{E3604819-5EDD-831D-05F6-BCB09E272F3F}"/>
              </a:ext>
            </a:extLst>
          </p:cNvPr>
          <p:cNvPicPr>
            <a:picLocks noChangeAspect="1"/>
          </p:cNvPicPr>
          <p:nvPr/>
        </p:nvPicPr>
        <p:blipFill>
          <a:blip r:embed="rId3"/>
          <a:stretch>
            <a:fillRect/>
          </a:stretch>
        </p:blipFill>
        <p:spPr>
          <a:xfrm>
            <a:off x="5281976" y="1017628"/>
            <a:ext cx="907995" cy="1027469"/>
          </a:xfrm>
          <a:prstGeom prst="rect">
            <a:avLst/>
          </a:prstGeom>
        </p:spPr>
      </p:pic>
      <p:pic>
        <p:nvPicPr>
          <p:cNvPr id="42" name="Billede 41" descr="Et billede, der indeholder slæde&#10;&#10;AI-genereret indhold kan være ukorrekt.">
            <a:extLst>
              <a:ext uri="{FF2B5EF4-FFF2-40B4-BE49-F238E27FC236}">
                <a16:creationId xmlns:a16="http://schemas.microsoft.com/office/drawing/2014/main" id="{5CA36E8C-25B6-32EA-76C3-23C33E23C424}"/>
              </a:ext>
            </a:extLst>
          </p:cNvPr>
          <p:cNvPicPr>
            <a:picLocks noChangeAspect="1"/>
          </p:cNvPicPr>
          <p:nvPr/>
        </p:nvPicPr>
        <p:blipFill>
          <a:blip r:embed="rId4"/>
          <a:stretch>
            <a:fillRect/>
          </a:stretch>
        </p:blipFill>
        <p:spPr>
          <a:xfrm>
            <a:off x="3704771" y="2284945"/>
            <a:ext cx="1916540" cy="1233507"/>
          </a:xfrm>
          <a:prstGeom prst="rect">
            <a:avLst/>
          </a:prstGeom>
        </p:spPr>
      </p:pic>
      <p:pic>
        <p:nvPicPr>
          <p:cNvPr id="4414" name="Billede 4413" descr="Et billede, der indeholder tøj, stående, person, tegneserie&#10;&#10;AI-genereret indhold kan være ukorrekt.">
            <a:extLst>
              <a:ext uri="{FF2B5EF4-FFF2-40B4-BE49-F238E27FC236}">
                <a16:creationId xmlns:a16="http://schemas.microsoft.com/office/drawing/2014/main" id="{CA074DCB-9C4E-BA71-9279-EB7074A847E8}"/>
              </a:ext>
            </a:extLst>
          </p:cNvPr>
          <p:cNvPicPr>
            <a:picLocks noChangeAspect="1"/>
          </p:cNvPicPr>
          <p:nvPr/>
        </p:nvPicPr>
        <p:blipFill>
          <a:blip r:embed="rId5"/>
          <a:stretch>
            <a:fillRect/>
          </a:stretch>
        </p:blipFill>
        <p:spPr>
          <a:xfrm>
            <a:off x="3079828" y="999115"/>
            <a:ext cx="702844" cy="1027469"/>
          </a:xfrm>
          <a:prstGeom prst="rect">
            <a:avLst/>
          </a:prstGeom>
        </p:spPr>
      </p:pic>
      <p:pic>
        <p:nvPicPr>
          <p:cNvPr id="4608" name="Billede 4607" descr="Et billede, der indeholder tøj, person, stående, Bukser&#10;&#10;AI-genereret indhold kan være ukorrekt.">
            <a:extLst>
              <a:ext uri="{FF2B5EF4-FFF2-40B4-BE49-F238E27FC236}">
                <a16:creationId xmlns:a16="http://schemas.microsoft.com/office/drawing/2014/main" id="{0A06B8FB-55BB-1302-C5FB-CFBC265B35BD}"/>
              </a:ext>
            </a:extLst>
          </p:cNvPr>
          <p:cNvPicPr>
            <a:picLocks noChangeAspect="1"/>
          </p:cNvPicPr>
          <p:nvPr/>
        </p:nvPicPr>
        <p:blipFill>
          <a:blip r:embed="rId6"/>
          <a:stretch>
            <a:fillRect/>
          </a:stretch>
        </p:blipFill>
        <p:spPr>
          <a:xfrm>
            <a:off x="5390964" y="3590598"/>
            <a:ext cx="704818" cy="1094751"/>
          </a:xfrm>
          <a:prstGeom prst="rect">
            <a:avLst/>
          </a:prstGeom>
        </p:spPr>
      </p:pic>
      <p:sp>
        <p:nvSpPr>
          <p:cNvPr id="4517" name="Tekstfelt 4516">
            <a:extLst>
              <a:ext uri="{FF2B5EF4-FFF2-40B4-BE49-F238E27FC236}">
                <a16:creationId xmlns:a16="http://schemas.microsoft.com/office/drawing/2014/main" id="{29CD4B35-5F40-6F7F-AE44-CF9B55F9959A}"/>
              </a:ext>
            </a:extLst>
          </p:cNvPr>
          <p:cNvSpPr txBox="1"/>
          <p:nvPr/>
        </p:nvSpPr>
        <p:spPr>
          <a:xfrm>
            <a:off x="2665091" y="1970248"/>
            <a:ext cx="1580684" cy="307777"/>
          </a:xfrm>
          <a:prstGeom prst="rect">
            <a:avLst/>
          </a:prstGeom>
          <a:noFill/>
        </p:spPr>
        <p:txBody>
          <a:bodyPr wrap="square" rtlCol="0">
            <a:spAutoFit/>
          </a:bodyPr>
          <a:lstStyle/>
          <a:p>
            <a:pPr algn="ctr"/>
            <a:r>
              <a:rPr lang="da-DK">
                <a:solidFill>
                  <a:srgbClr val="002060"/>
                </a:solidFill>
              </a:rPr>
              <a:t>Plejepersonale</a:t>
            </a:r>
          </a:p>
        </p:txBody>
      </p:sp>
      <p:sp>
        <p:nvSpPr>
          <p:cNvPr id="4525" name="Tekstfelt 4524">
            <a:extLst>
              <a:ext uri="{FF2B5EF4-FFF2-40B4-BE49-F238E27FC236}">
                <a16:creationId xmlns:a16="http://schemas.microsoft.com/office/drawing/2014/main" id="{48521C80-D11E-BDB0-E46E-4F3F37C6EB6E}"/>
              </a:ext>
            </a:extLst>
          </p:cNvPr>
          <p:cNvSpPr txBox="1"/>
          <p:nvPr/>
        </p:nvSpPr>
        <p:spPr>
          <a:xfrm>
            <a:off x="4953031" y="1952695"/>
            <a:ext cx="1580684" cy="307777"/>
          </a:xfrm>
          <a:prstGeom prst="rect">
            <a:avLst/>
          </a:prstGeom>
          <a:noFill/>
        </p:spPr>
        <p:txBody>
          <a:bodyPr wrap="square" rtlCol="0">
            <a:spAutoFit/>
          </a:bodyPr>
          <a:lstStyle/>
          <a:p>
            <a:pPr algn="ctr"/>
            <a:r>
              <a:rPr lang="da-DK">
                <a:solidFill>
                  <a:srgbClr val="002060"/>
                </a:solidFill>
              </a:rPr>
              <a:t>Pårørende</a:t>
            </a:r>
            <a:r>
              <a:rPr lang="da-DK"/>
              <a:t> </a:t>
            </a:r>
          </a:p>
        </p:txBody>
      </p:sp>
      <p:sp>
        <p:nvSpPr>
          <p:cNvPr id="4526" name="Tekstfelt 4525">
            <a:extLst>
              <a:ext uri="{FF2B5EF4-FFF2-40B4-BE49-F238E27FC236}">
                <a16:creationId xmlns:a16="http://schemas.microsoft.com/office/drawing/2014/main" id="{523083DD-5D71-C262-27B5-A5F996A2C794}"/>
              </a:ext>
            </a:extLst>
          </p:cNvPr>
          <p:cNvSpPr txBox="1"/>
          <p:nvPr/>
        </p:nvSpPr>
        <p:spPr>
          <a:xfrm>
            <a:off x="1499144" y="3230255"/>
            <a:ext cx="1580684" cy="307777"/>
          </a:xfrm>
          <a:prstGeom prst="rect">
            <a:avLst/>
          </a:prstGeom>
          <a:noFill/>
        </p:spPr>
        <p:txBody>
          <a:bodyPr wrap="square" rtlCol="0">
            <a:spAutoFit/>
          </a:bodyPr>
          <a:lstStyle/>
          <a:p>
            <a:r>
              <a:rPr lang="da-DK">
                <a:solidFill>
                  <a:srgbClr val="002060"/>
                </a:solidFill>
              </a:rPr>
              <a:t>Egen læge</a:t>
            </a:r>
          </a:p>
        </p:txBody>
      </p:sp>
      <p:sp>
        <p:nvSpPr>
          <p:cNvPr id="4527" name="Tekstfelt 4526">
            <a:extLst>
              <a:ext uri="{FF2B5EF4-FFF2-40B4-BE49-F238E27FC236}">
                <a16:creationId xmlns:a16="http://schemas.microsoft.com/office/drawing/2014/main" id="{B7D0E4A8-C11E-390E-18AE-DECD02EA6FA6}"/>
              </a:ext>
            </a:extLst>
          </p:cNvPr>
          <p:cNvSpPr txBox="1"/>
          <p:nvPr/>
        </p:nvSpPr>
        <p:spPr>
          <a:xfrm>
            <a:off x="2696100" y="4516872"/>
            <a:ext cx="1580684" cy="307777"/>
          </a:xfrm>
          <a:prstGeom prst="rect">
            <a:avLst/>
          </a:prstGeom>
          <a:noFill/>
        </p:spPr>
        <p:txBody>
          <a:bodyPr wrap="square" rtlCol="0">
            <a:spAutoFit/>
          </a:bodyPr>
          <a:lstStyle/>
          <a:p>
            <a:r>
              <a:rPr lang="da-DK">
                <a:solidFill>
                  <a:srgbClr val="002060"/>
                </a:solidFill>
              </a:rPr>
              <a:t>Midlertidig plads</a:t>
            </a:r>
          </a:p>
        </p:txBody>
      </p:sp>
      <p:sp>
        <p:nvSpPr>
          <p:cNvPr id="4528" name="Tekstfelt 4527">
            <a:extLst>
              <a:ext uri="{FF2B5EF4-FFF2-40B4-BE49-F238E27FC236}">
                <a16:creationId xmlns:a16="http://schemas.microsoft.com/office/drawing/2014/main" id="{740A2567-2274-69AA-E203-6977B0406E1F}"/>
              </a:ext>
            </a:extLst>
          </p:cNvPr>
          <p:cNvSpPr txBox="1"/>
          <p:nvPr/>
        </p:nvSpPr>
        <p:spPr>
          <a:xfrm>
            <a:off x="6092924" y="3138876"/>
            <a:ext cx="1914957" cy="307777"/>
          </a:xfrm>
          <a:prstGeom prst="rect">
            <a:avLst/>
          </a:prstGeom>
          <a:noFill/>
        </p:spPr>
        <p:txBody>
          <a:bodyPr wrap="square" lIns="91440" tIns="45720" rIns="91440" bIns="45720" rtlCol="0" anchor="t">
            <a:spAutoFit/>
          </a:bodyPr>
          <a:lstStyle/>
          <a:p>
            <a:r>
              <a:rPr lang="da-DK">
                <a:solidFill>
                  <a:srgbClr val="002060"/>
                </a:solidFill>
              </a:rPr>
              <a:t>Kardiologisk afdeling</a:t>
            </a:r>
          </a:p>
        </p:txBody>
      </p:sp>
      <p:sp>
        <p:nvSpPr>
          <p:cNvPr id="4529" name="Tekstfelt 4528">
            <a:extLst>
              <a:ext uri="{FF2B5EF4-FFF2-40B4-BE49-F238E27FC236}">
                <a16:creationId xmlns:a16="http://schemas.microsoft.com/office/drawing/2014/main" id="{66EFBC32-1B46-5971-3831-3A1D8F40E6E2}"/>
              </a:ext>
            </a:extLst>
          </p:cNvPr>
          <p:cNvSpPr txBox="1"/>
          <p:nvPr/>
        </p:nvSpPr>
        <p:spPr>
          <a:xfrm>
            <a:off x="4953031" y="4580559"/>
            <a:ext cx="1580684" cy="307777"/>
          </a:xfrm>
          <a:prstGeom prst="rect">
            <a:avLst/>
          </a:prstGeom>
          <a:noFill/>
        </p:spPr>
        <p:txBody>
          <a:bodyPr wrap="square" rtlCol="0">
            <a:spAutoFit/>
          </a:bodyPr>
          <a:lstStyle/>
          <a:p>
            <a:pPr algn="ctr"/>
            <a:r>
              <a:rPr lang="da-DK">
                <a:solidFill>
                  <a:srgbClr val="002060"/>
                </a:solidFill>
              </a:rPr>
              <a:t>Fysioterapeut</a:t>
            </a:r>
          </a:p>
        </p:txBody>
      </p:sp>
      <p:grpSp>
        <p:nvGrpSpPr>
          <p:cNvPr id="14" name="Google Shape;8829;p131">
            <a:extLst>
              <a:ext uri="{FF2B5EF4-FFF2-40B4-BE49-F238E27FC236}">
                <a16:creationId xmlns:a16="http://schemas.microsoft.com/office/drawing/2014/main" id="{865ADF3F-F072-3D9E-A00F-7ACAB00B2A49}"/>
              </a:ext>
            </a:extLst>
          </p:cNvPr>
          <p:cNvGrpSpPr/>
          <p:nvPr/>
        </p:nvGrpSpPr>
        <p:grpSpPr>
          <a:xfrm>
            <a:off x="2942340" y="3619500"/>
            <a:ext cx="971454" cy="920262"/>
            <a:chOff x="6232000" y="1435050"/>
            <a:chExt cx="488225" cy="481850"/>
          </a:xfrm>
        </p:grpSpPr>
        <p:sp>
          <p:nvSpPr>
            <p:cNvPr id="4508" name="Google Shape;8830;p131">
              <a:extLst>
                <a:ext uri="{FF2B5EF4-FFF2-40B4-BE49-F238E27FC236}">
                  <a16:creationId xmlns:a16="http://schemas.microsoft.com/office/drawing/2014/main" id="{8D772930-E55C-782C-7A3B-D8ED7B82B287}"/>
                </a:ext>
              </a:extLst>
            </p:cNvPr>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2" name="Google Shape;8831;p131">
              <a:extLst>
                <a:ext uri="{FF2B5EF4-FFF2-40B4-BE49-F238E27FC236}">
                  <a16:creationId xmlns:a16="http://schemas.microsoft.com/office/drawing/2014/main" id="{384ABA41-FDB7-B962-71EA-E29F5D8EA68A}"/>
                </a:ext>
              </a:extLst>
            </p:cNvPr>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 name="Google Shape;8832;p131">
              <a:extLst>
                <a:ext uri="{FF2B5EF4-FFF2-40B4-BE49-F238E27FC236}">
                  <a16:creationId xmlns:a16="http://schemas.microsoft.com/office/drawing/2014/main" id="{B9E5C121-F620-2E17-69DC-30005442AB69}"/>
                </a:ext>
              </a:extLst>
            </p:cNvPr>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4" name="Google Shape;8833;p131">
              <a:extLst>
                <a:ext uri="{FF2B5EF4-FFF2-40B4-BE49-F238E27FC236}">
                  <a16:creationId xmlns:a16="http://schemas.microsoft.com/office/drawing/2014/main" id="{BCD382E0-143D-FD34-B254-C07411011E70}"/>
                </a:ext>
              </a:extLst>
            </p:cNvPr>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5" name="Google Shape;8834;p131">
              <a:extLst>
                <a:ext uri="{FF2B5EF4-FFF2-40B4-BE49-F238E27FC236}">
                  <a16:creationId xmlns:a16="http://schemas.microsoft.com/office/drawing/2014/main" id="{A55CF3BD-A65A-2F42-06F0-5559D07C4992}"/>
                </a:ext>
              </a:extLst>
            </p:cNvPr>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3" name="Billede 35" descr="Et billede, der indeholder tøj, tegneserie, tegning, person&#10;&#10;AI-genereret indhold kan være ukorrekt.">
            <a:extLst>
              <a:ext uri="{FF2B5EF4-FFF2-40B4-BE49-F238E27FC236}">
                <a16:creationId xmlns:a16="http://schemas.microsoft.com/office/drawing/2014/main" id="{2A7DC622-A2DD-1437-CF19-A3730AE1BC6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658690" y="2054725"/>
            <a:ext cx="838967" cy="1258450"/>
          </a:xfrm>
          <a:prstGeom prst="rect">
            <a:avLst/>
          </a:prstGeom>
        </p:spPr>
      </p:pic>
      <p:grpSp>
        <p:nvGrpSpPr>
          <p:cNvPr id="9" name="Google Shape;9407;p132">
            <a:extLst>
              <a:ext uri="{FF2B5EF4-FFF2-40B4-BE49-F238E27FC236}">
                <a16:creationId xmlns:a16="http://schemas.microsoft.com/office/drawing/2014/main" id="{E566C87A-F60F-A4E5-6B48-FDF2B259D114}"/>
              </a:ext>
            </a:extLst>
          </p:cNvPr>
          <p:cNvGrpSpPr/>
          <p:nvPr/>
        </p:nvGrpSpPr>
        <p:grpSpPr>
          <a:xfrm>
            <a:off x="6436891" y="2265585"/>
            <a:ext cx="941564" cy="869665"/>
            <a:chOff x="-23615075" y="3148525"/>
            <a:chExt cx="295375" cy="296150"/>
          </a:xfrm>
        </p:grpSpPr>
        <p:sp>
          <p:nvSpPr>
            <p:cNvPr id="5" name="Google Shape;9408;p132">
              <a:extLst>
                <a:ext uri="{FF2B5EF4-FFF2-40B4-BE49-F238E27FC236}">
                  <a16:creationId xmlns:a16="http://schemas.microsoft.com/office/drawing/2014/main" id="{9603D1F6-76EC-CA06-1C2B-5481C56C205C}"/>
                </a:ext>
              </a:extLst>
            </p:cNvPr>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409;p132">
              <a:extLst>
                <a:ext uri="{FF2B5EF4-FFF2-40B4-BE49-F238E27FC236}">
                  <a16:creationId xmlns:a16="http://schemas.microsoft.com/office/drawing/2014/main" id="{58703D3D-1A2C-EE6A-7D5A-EB54C922EA2D}"/>
                </a:ext>
              </a:extLst>
            </p:cNvPr>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410;p132">
              <a:extLst>
                <a:ext uri="{FF2B5EF4-FFF2-40B4-BE49-F238E27FC236}">
                  <a16:creationId xmlns:a16="http://schemas.microsoft.com/office/drawing/2014/main" id="{FB5D20D8-F70E-B785-6FEE-220B58D2240A}"/>
                </a:ext>
              </a:extLst>
            </p:cNvPr>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411;p132">
              <a:extLst>
                <a:ext uri="{FF2B5EF4-FFF2-40B4-BE49-F238E27FC236}">
                  <a16:creationId xmlns:a16="http://schemas.microsoft.com/office/drawing/2014/main" id="{40829C66-5543-E945-AD1A-D641DC284BE5}"/>
                </a:ext>
              </a:extLst>
            </p:cNvPr>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7868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07"/>
                                        </p:tgtEl>
                                        <p:attrNameLst>
                                          <p:attrName>style.visibility</p:attrName>
                                        </p:attrNameLst>
                                      </p:cBhvr>
                                      <p:to>
                                        <p:strVal val="visible"/>
                                      </p:to>
                                    </p:set>
                                    <p:animEffect transition="in" filter="fade">
                                      <p:cBhvr>
                                        <p:cTn id="7" dur="1000"/>
                                        <p:tgtEl>
                                          <p:spTgt spid="450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9341;p132">
            <a:extLst>
              <a:ext uri="{FF2B5EF4-FFF2-40B4-BE49-F238E27FC236}">
                <a16:creationId xmlns:a16="http://schemas.microsoft.com/office/drawing/2014/main" id="{ADF3823C-0ABC-B0E6-E15A-130B644B536F}"/>
              </a:ext>
            </a:extLst>
          </p:cNvPr>
          <p:cNvGrpSpPr/>
          <p:nvPr/>
        </p:nvGrpSpPr>
        <p:grpSpPr>
          <a:xfrm rot="1140000">
            <a:off x="7373922" y="884053"/>
            <a:ext cx="862555" cy="749440"/>
            <a:chOff x="5773862" y="1306961"/>
            <a:chExt cx="251275" cy="295375"/>
          </a:xfrm>
        </p:grpSpPr>
        <p:sp>
          <p:nvSpPr>
            <p:cNvPr id="3" name="Google Shape;9342;p132">
              <a:extLst>
                <a:ext uri="{FF2B5EF4-FFF2-40B4-BE49-F238E27FC236}">
                  <a16:creationId xmlns:a16="http://schemas.microsoft.com/office/drawing/2014/main" id="{A4310A17-32F2-588B-48C2-5F4FF6773145}"/>
                </a:ext>
              </a:extLst>
            </p:cNvPr>
            <p:cNvSpPr/>
            <p:nvPr/>
          </p:nvSpPr>
          <p:spPr>
            <a:xfrm>
              <a:off x="5972337" y="1429811"/>
              <a:ext cx="18125" cy="18150"/>
            </a:xfrm>
            <a:custGeom>
              <a:avLst/>
              <a:gdLst/>
              <a:ahLst/>
              <a:cxnLst/>
              <a:rect l="l" t="t" r="r" b="b"/>
              <a:pathLst>
                <a:path w="725" h="726" extrusionOk="0">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solidFill>
              <a:srgbClr val="5F7D95"/>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 name="Google Shape;9343;p132">
              <a:extLst>
                <a:ext uri="{FF2B5EF4-FFF2-40B4-BE49-F238E27FC236}">
                  <a16:creationId xmlns:a16="http://schemas.microsoft.com/office/drawing/2014/main" id="{E78A6E71-51E3-221C-75ED-3525EE1B8CD3}"/>
                </a:ext>
              </a:extLst>
            </p:cNvPr>
            <p:cNvSpPr/>
            <p:nvPr/>
          </p:nvSpPr>
          <p:spPr>
            <a:xfrm>
              <a:off x="5851837" y="1306961"/>
              <a:ext cx="60650" cy="105550"/>
            </a:xfrm>
            <a:custGeom>
              <a:avLst/>
              <a:gdLst/>
              <a:ahLst/>
              <a:cxnLst/>
              <a:rect l="l" t="t" r="r" b="b"/>
              <a:pathLst>
                <a:path w="2426" h="4222" extrusionOk="0">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solidFill>
              <a:srgbClr val="002060"/>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 name="Google Shape;9344;p132">
              <a:extLst>
                <a:ext uri="{FF2B5EF4-FFF2-40B4-BE49-F238E27FC236}">
                  <a16:creationId xmlns:a16="http://schemas.microsoft.com/office/drawing/2014/main" id="{24DDE361-C2F9-82CA-8184-94A1D2EBD7FC}"/>
                </a:ext>
              </a:extLst>
            </p:cNvPr>
            <p:cNvSpPr/>
            <p:nvPr/>
          </p:nvSpPr>
          <p:spPr>
            <a:xfrm>
              <a:off x="5773862" y="1306961"/>
              <a:ext cx="60650" cy="105550"/>
            </a:xfrm>
            <a:custGeom>
              <a:avLst/>
              <a:gdLst/>
              <a:ahLst/>
              <a:cxnLst/>
              <a:rect l="l" t="t" r="r" b="b"/>
              <a:pathLst>
                <a:path w="2426" h="4222" extrusionOk="0">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solidFill>
              <a:srgbClr val="002060"/>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 name="Google Shape;9345;p132">
              <a:extLst>
                <a:ext uri="{FF2B5EF4-FFF2-40B4-BE49-F238E27FC236}">
                  <a16:creationId xmlns:a16="http://schemas.microsoft.com/office/drawing/2014/main" id="{DB696694-9748-D023-33B1-FBFC5A15B6A9}"/>
                </a:ext>
              </a:extLst>
            </p:cNvPr>
            <p:cNvSpPr/>
            <p:nvPr/>
          </p:nvSpPr>
          <p:spPr>
            <a:xfrm>
              <a:off x="5773862" y="1395161"/>
              <a:ext cx="251275" cy="207175"/>
            </a:xfrm>
            <a:custGeom>
              <a:avLst/>
              <a:gdLst/>
              <a:ahLst/>
              <a:cxnLst/>
              <a:rect l="l" t="t" r="r" b="b"/>
              <a:pathLst>
                <a:path w="10051" h="8287" extrusionOk="0">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solidFill>
              <a:srgbClr val="002060"/>
            </a:solidFill>
            <a:ln>
              <a:solidFill>
                <a:srgbClr val="00206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CA01E99F-3DF4-6D8E-E95F-894E08392333}"/>
              </a:ext>
            </a:extLst>
          </p:cNvPr>
          <p:cNvSpPr txBox="1"/>
          <p:nvPr/>
        </p:nvSpPr>
        <p:spPr>
          <a:xfrm>
            <a:off x="2286000" y="512193"/>
            <a:ext cx="45720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z="3000" b="1">
                <a:solidFill>
                  <a:srgbClr val="002060"/>
                </a:solidFill>
              </a:rPr>
              <a:t>FORLØBSOVERBLIK</a:t>
            </a:r>
            <a:endParaRPr lang="en-US"/>
          </a:p>
          <a:p>
            <a:pPr algn="ctr"/>
            <a:endParaRPr lang="en-US"/>
          </a:p>
        </p:txBody>
      </p:sp>
      <p:graphicFrame>
        <p:nvGraphicFramePr>
          <p:cNvPr id="9" name="Diagram 8">
            <a:extLst>
              <a:ext uri="{FF2B5EF4-FFF2-40B4-BE49-F238E27FC236}">
                <a16:creationId xmlns:a16="http://schemas.microsoft.com/office/drawing/2014/main" id="{0117F7CF-DEEC-8423-E371-153C83DA2572}"/>
              </a:ext>
            </a:extLst>
          </p:cNvPr>
          <p:cNvGraphicFramePr/>
          <p:nvPr>
            <p:extLst>
              <p:ext uri="{D42A27DB-BD31-4B8C-83A1-F6EECF244321}">
                <p14:modId xmlns:p14="http://schemas.microsoft.com/office/powerpoint/2010/main" val="2897429560"/>
              </p:ext>
            </p:extLst>
          </p:nvPr>
        </p:nvGraphicFramePr>
        <p:xfrm>
          <a:off x="593067" y="1443846"/>
          <a:ext cx="7947084" cy="3851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0241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4">
          <a:extLst>
            <a:ext uri="{FF2B5EF4-FFF2-40B4-BE49-F238E27FC236}">
              <a16:creationId xmlns:a16="http://schemas.microsoft.com/office/drawing/2014/main" id="{06663883-758C-4907-AA57-8E99BA15D27F}"/>
            </a:ext>
          </a:extLst>
        </p:cNvPr>
        <p:cNvGrpSpPr/>
        <p:nvPr/>
      </p:nvGrpSpPr>
      <p:grpSpPr>
        <a:xfrm>
          <a:off x="0" y="0"/>
          <a:ext cx="0" cy="0"/>
          <a:chOff x="0" y="0"/>
          <a:chExt cx="0" cy="0"/>
        </a:xfrm>
      </p:grpSpPr>
      <p:sp>
        <p:nvSpPr>
          <p:cNvPr id="2499" name="Google Shape;2499;p83">
            <a:extLst>
              <a:ext uri="{FF2B5EF4-FFF2-40B4-BE49-F238E27FC236}">
                <a16:creationId xmlns:a16="http://schemas.microsoft.com/office/drawing/2014/main" id="{E0C0005B-AFF9-DEF8-5370-6282A75F81BC}"/>
              </a:ext>
            </a:extLst>
          </p:cNvPr>
          <p:cNvSpPr txBox="1">
            <a:spLocks noGrp="1"/>
          </p:cNvSpPr>
          <p:nvPr>
            <p:ph type="sldNum" idx="4294967295"/>
          </p:nvPr>
        </p:nvSpPr>
        <p:spPr>
          <a:xfrm>
            <a:off x="8594725" y="4673600"/>
            <a:ext cx="549275" cy="393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2503" name="Google Shape;2503;p83">
            <a:extLst>
              <a:ext uri="{FF2B5EF4-FFF2-40B4-BE49-F238E27FC236}">
                <a16:creationId xmlns:a16="http://schemas.microsoft.com/office/drawing/2014/main" id="{A9922EF9-8CD1-3577-A9CC-234C165AD8B5}"/>
              </a:ext>
            </a:extLst>
          </p:cNvPr>
          <p:cNvSpPr txBox="1"/>
          <p:nvPr/>
        </p:nvSpPr>
        <p:spPr>
          <a:xfrm flipH="1">
            <a:off x="3106283" y="2270190"/>
            <a:ext cx="2646751" cy="668423"/>
          </a:xfrm>
          <a:prstGeom prst="rect">
            <a:avLst/>
          </a:prstGeom>
          <a:noFill/>
          <a:ln>
            <a:noFill/>
          </a:ln>
        </p:spPr>
        <p:txBody>
          <a:bodyPr spcFirstLastPara="1" wrap="square" lIns="91425" tIns="91425" rIns="91425" bIns="91425" anchor="t" anchorCtr="0">
            <a:noAutofit/>
          </a:bodyPr>
          <a:lstStyle/>
          <a:p>
            <a:r>
              <a:rPr lang="en" sz="2000" b="1">
                <a:solidFill>
                  <a:srgbClr val="002060"/>
                </a:solidFill>
                <a:latin typeface="+mj-lt"/>
                <a:ea typeface="Comfortaa"/>
                <a:cs typeface="Comfortaa"/>
              </a:rPr>
              <a:t>START</a:t>
            </a:r>
            <a:br>
              <a:rPr lang="en">
                <a:solidFill>
                  <a:srgbClr val="002060"/>
                </a:solidFill>
                <a:latin typeface="+mj-lt"/>
                <a:ea typeface="Comfortaa"/>
                <a:cs typeface="Comfortaa"/>
                <a:sym typeface="Comfortaa"/>
              </a:rPr>
            </a:br>
            <a:r>
              <a:rPr lang="en">
                <a:solidFill>
                  <a:srgbClr val="002060"/>
                </a:solidFill>
                <a:latin typeface="+mj-lt"/>
                <a:ea typeface="Comfortaa"/>
                <a:cs typeface="Comfortaa"/>
                <a:sym typeface="Comfortaa"/>
              </a:rPr>
              <a:t>CFS: 7</a:t>
            </a:r>
            <a:br>
              <a:rPr lang="en">
                <a:latin typeface="+mj-lt"/>
                <a:ea typeface="Comfortaa"/>
                <a:cs typeface="Comfortaa"/>
              </a:rPr>
            </a:br>
            <a:r>
              <a:rPr lang="en" err="1">
                <a:solidFill>
                  <a:srgbClr val="002060"/>
                </a:solidFill>
                <a:latin typeface="+mj-lt"/>
                <a:ea typeface="Comfortaa"/>
                <a:cs typeface="Comfortaa"/>
                <a:sym typeface="Comfortaa"/>
              </a:rPr>
              <a:t>Immobil</a:t>
            </a:r>
            <a:endParaRPr lang="en-US" err="1">
              <a:sym typeface="Comfortaa"/>
            </a:endParaRPr>
          </a:p>
          <a:p>
            <a:r>
              <a:rPr lang="en" sz="2000">
                <a:solidFill>
                  <a:srgbClr val="002060"/>
                </a:solidFill>
                <a:latin typeface="Aptos"/>
              </a:rPr>
              <a:t>↑ </a:t>
            </a:r>
            <a:r>
              <a:rPr lang="en" err="1">
                <a:solidFill>
                  <a:srgbClr val="002060"/>
                </a:solidFill>
                <a:latin typeface="Aptos"/>
              </a:rPr>
              <a:t>Symptombyrde</a:t>
            </a:r>
            <a:r>
              <a:rPr lang="en" sz="2000">
                <a:solidFill>
                  <a:srgbClr val="002060"/>
                </a:solidFill>
                <a:latin typeface="Aptos"/>
              </a:rPr>
              <a:t> </a:t>
            </a:r>
            <a:endParaRPr lang="en">
              <a:solidFill>
                <a:srgbClr val="002060"/>
              </a:solidFill>
            </a:endParaRPr>
          </a:p>
          <a:p>
            <a:br>
              <a:rPr lang="en">
                <a:latin typeface="+mj-lt"/>
                <a:ea typeface="Comfortaa"/>
                <a:cs typeface="Comfortaa"/>
              </a:rPr>
            </a:br>
            <a:endParaRPr lang="en">
              <a:solidFill>
                <a:srgbClr val="002060"/>
              </a:solidFill>
              <a:latin typeface="+mj-lt"/>
              <a:ea typeface="Comfortaa"/>
              <a:cs typeface="Comfortaa"/>
            </a:endParaRPr>
          </a:p>
        </p:txBody>
      </p:sp>
      <p:sp>
        <p:nvSpPr>
          <p:cNvPr id="2505" name="Google Shape;2505;p83">
            <a:extLst>
              <a:ext uri="{FF2B5EF4-FFF2-40B4-BE49-F238E27FC236}">
                <a16:creationId xmlns:a16="http://schemas.microsoft.com/office/drawing/2014/main" id="{C0E7E7FA-0E07-4B6F-042D-432C871B0D3E}"/>
              </a:ext>
            </a:extLst>
          </p:cNvPr>
          <p:cNvSpPr txBox="1"/>
          <p:nvPr/>
        </p:nvSpPr>
        <p:spPr>
          <a:xfrm flipH="1">
            <a:off x="6167725" y="2270190"/>
            <a:ext cx="2427000" cy="1033318"/>
          </a:xfrm>
          <a:prstGeom prst="rect">
            <a:avLst/>
          </a:prstGeom>
          <a:noFill/>
          <a:ln>
            <a:noFill/>
          </a:ln>
        </p:spPr>
        <p:txBody>
          <a:bodyPr spcFirstLastPara="1" wrap="square" lIns="91425" tIns="91425" rIns="91425" bIns="91425" anchor="t" anchorCtr="0">
            <a:noAutofit/>
          </a:bodyPr>
          <a:lstStyle/>
          <a:p>
            <a:r>
              <a:rPr lang="en" sz="2000" b="1">
                <a:solidFill>
                  <a:srgbClr val="002060"/>
                </a:solidFill>
                <a:latin typeface="+mj-lt"/>
                <a:ea typeface="Comfortaa"/>
                <a:cs typeface="Comfortaa"/>
              </a:rPr>
              <a:t>SLUT</a:t>
            </a:r>
            <a:br>
              <a:rPr lang="en">
                <a:solidFill>
                  <a:srgbClr val="002060"/>
                </a:solidFill>
                <a:latin typeface="+mj-lt"/>
                <a:ea typeface="Comfortaa"/>
                <a:cs typeface="Comfortaa"/>
                <a:sym typeface="Comfortaa"/>
              </a:rPr>
            </a:br>
            <a:r>
              <a:rPr lang="en">
                <a:solidFill>
                  <a:srgbClr val="002060"/>
                </a:solidFill>
                <a:latin typeface="+mj-lt"/>
                <a:ea typeface="Comfortaa"/>
                <a:cs typeface="Comfortaa"/>
                <a:sym typeface="Comfortaa"/>
              </a:rPr>
              <a:t>CFS: 5</a:t>
            </a:r>
            <a:br>
              <a:rPr lang="en">
                <a:latin typeface="+mj-lt"/>
                <a:ea typeface="Comfortaa"/>
                <a:cs typeface="Comfortaa"/>
              </a:rPr>
            </a:br>
            <a:r>
              <a:rPr lang="en">
                <a:solidFill>
                  <a:srgbClr val="002060"/>
                </a:solidFill>
                <a:latin typeface="+mj-lt"/>
                <a:ea typeface="Comfortaa"/>
                <a:cs typeface="Comfortaa"/>
                <a:sym typeface="Comfortaa"/>
              </a:rPr>
              <a:t>Træning x 2 ugentlig</a:t>
            </a:r>
            <a:br>
              <a:rPr lang="en">
                <a:latin typeface="+mj-lt"/>
                <a:ea typeface="Comfortaa"/>
                <a:cs typeface="Comfortaa"/>
              </a:rPr>
            </a:br>
            <a:r>
              <a:rPr lang="en">
                <a:solidFill>
                  <a:srgbClr val="002060"/>
                </a:solidFill>
                <a:latin typeface="+mj-lt"/>
                <a:ea typeface="Comfortaa"/>
                <a:cs typeface="Comfortaa"/>
                <a:sym typeface="Comfortaa"/>
              </a:rPr>
              <a:t>Vægtøgning på 5 kg.</a:t>
            </a:r>
          </a:p>
          <a:p>
            <a:pPr marL="0" lvl="0" indent="0" rtl="0">
              <a:spcBef>
                <a:spcPts val="0"/>
              </a:spcBef>
              <a:spcAft>
                <a:spcPts val="0"/>
              </a:spcAft>
              <a:buNone/>
            </a:pPr>
            <a:r>
              <a:rPr lang="en">
                <a:solidFill>
                  <a:srgbClr val="002060"/>
                </a:solidFill>
                <a:latin typeface="+mj-lt"/>
                <a:ea typeface="Comfortaa"/>
                <a:cs typeface="Comfortaa"/>
                <a:sym typeface="Comfortaa"/>
              </a:rPr>
              <a:t>Smertedækket</a:t>
            </a:r>
            <a:endParaRPr lang="en">
              <a:solidFill>
                <a:srgbClr val="002060"/>
              </a:solidFill>
              <a:latin typeface="+mj-lt"/>
              <a:ea typeface="Comfortaa"/>
              <a:cs typeface="Comfortaa"/>
            </a:endParaRPr>
          </a:p>
          <a:p>
            <a:r>
              <a:rPr lang="en" sz="1800">
                <a:solidFill>
                  <a:srgbClr val="002060"/>
                </a:solidFill>
                <a:latin typeface="Aptos"/>
                <a:ea typeface="Comfortaa"/>
                <a:cs typeface="Comfortaa"/>
                <a:sym typeface="Comfortaa"/>
              </a:rPr>
              <a:t>↓</a:t>
            </a:r>
            <a:r>
              <a:rPr lang="en" sz="1800">
                <a:solidFill>
                  <a:srgbClr val="002060"/>
                </a:solidFill>
                <a:latin typeface="+mj-lt"/>
                <a:ea typeface="Comfortaa"/>
                <a:cs typeface="Comfortaa"/>
                <a:sym typeface="Comfortaa"/>
              </a:rPr>
              <a:t> </a:t>
            </a:r>
            <a:r>
              <a:rPr lang="en" err="1">
                <a:solidFill>
                  <a:srgbClr val="002060"/>
                </a:solidFill>
                <a:latin typeface="+mj-lt"/>
                <a:ea typeface="Comfortaa"/>
                <a:cs typeface="Comfortaa"/>
                <a:sym typeface="Comfortaa"/>
              </a:rPr>
              <a:t>Symptombyrde</a:t>
            </a:r>
            <a:r>
              <a:rPr lang="en">
                <a:solidFill>
                  <a:srgbClr val="002060"/>
                </a:solidFill>
                <a:latin typeface="+mj-lt"/>
                <a:ea typeface="Comfortaa"/>
                <a:cs typeface="Comfortaa"/>
                <a:sym typeface="Comfortaa"/>
              </a:rPr>
              <a:t> </a:t>
            </a:r>
            <a:br>
              <a:rPr lang="en">
                <a:latin typeface="+mj-lt"/>
                <a:ea typeface="Comfortaa"/>
                <a:cs typeface="Comfortaa"/>
              </a:rPr>
            </a:br>
            <a:br>
              <a:rPr lang="en">
                <a:latin typeface="+mj-lt"/>
                <a:ea typeface="Comfortaa"/>
                <a:cs typeface="Comfortaa"/>
              </a:rPr>
            </a:br>
            <a:r>
              <a:rPr lang="en">
                <a:solidFill>
                  <a:schemeClr val="dk1"/>
                </a:solidFill>
                <a:latin typeface="+mj-lt"/>
                <a:ea typeface="Comfortaa"/>
                <a:cs typeface="Comfortaa"/>
                <a:sym typeface="Comfortaa"/>
              </a:rPr>
              <a:t> </a:t>
            </a:r>
            <a:br>
              <a:rPr lang="en">
                <a:latin typeface="+mj-lt"/>
                <a:ea typeface="Comfortaa"/>
                <a:cs typeface="Comfortaa"/>
              </a:rPr>
            </a:br>
            <a:endParaRPr>
              <a:solidFill>
                <a:schemeClr val="dk1"/>
              </a:solidFill>
              <a:latin typeface="+mj-lt"/>
              <a:ea typeface="Comfortaa"/>
              <a:cs typeface="Comfortaa"/>
            </a:endParaRPr>
          </a:p>
        </p:txBody>
      </p:sp>
      <p:sp>
        <p:nvSpPr>
          <p:cNvPr id="2481" name="Google Shape;4834;p125">
            <a:extLst>
              <a:ext uri="{FF2B5EF4-FFF2-40B4-BE49-F238E27FC236}">
                <a16:creationId xmlns:a16="http://schemas.microsoft.com/office/drawing/2014/main" id="{010768DA-6BA4-C7C8-3BDB-5B2B84654DCD}"/>
              </a:ext>
            </a:extLst>
          </p:cNvPr>
          <p:cNvSpPr/>
          <p:nvPr/>
        </p:nvSpPr>
        <p:spPr>
          <a:xfrm>
            <a:off x="4888835" y="2601973"/>
            <a:ext cx="901269" cy="572700"/>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Tekstfelt 2484">
            <a:extLst>
              <a:ext uri="{FF2B5EF4-FFF2-40B4-BE49-F238E27FC236}">
                <a16:creationId xmlns:a16="http://schemas.microsoft.com/office/drawing/2014/main" id="{395E3A3B-1999-14F3-A2F1-3D3BECC90BD0}"/>
              </a:ext>
            </a:extLst>
          </p:cNvPr>
          <p:cNvSpPr txBox="1"/>
          <p:nvPr/>
        </p:nvSpPr>
        <p:spPr>
          <a:xfrm>
            <a:off x="170330" y="380644"/>
            <a:ext cx="8830236" cy="553998"/>
          </a:xfrm>
          <a:prstGeom prst="rect">
            <a:avLst/>
          </a:prstGeom>
          <a:noFill/>
        </p:spPr>
        <p:txBody>
          <a:bodyPr wrap="square" lIns="91440" tIns="45720" rIns="91440" bIns="45720" rtlCol="0" anchor="t">
            <a:spAutoFit/>
          </a:bodyPr>
          <a:lstStyle/>
          <a:p>
            <a:pPr algn="ctr"/>
            <a:r>
              <a:rPr lang="da-DK" sz="3000" b="1">
                <a:solidFill>
                  <a:srgbClr val="002060"/>
                </a:solidFill>
              </a:rPr>
              <a:t>OPFØLGNING PÅ APN - FORLØB </a:t>
            </a:r>
          </a:p>
        </p:txBody>
      </p:sp>
      <p:sp>
        <p:nvSpPr>
          <p:cNvPr id="2" name="Tekstfelt 1">
            <a:extLst>
              <a:ext uri="{FF2B5EF4-FFF2-40B4-BE49-F238E27FC236}">
                <a16:creationId xmlns:a16="http://schemas.microsoft.com/office/drawing/2014/main" id="{521783BD-F67E-FC0A-AF01-DD083DA1F98E}"/>
              </a:ext>
            </a:extLst>
          </p:cNvPr>
          <p:cNvSpPr txBox="1"/>
          <p:nvPr/>
        </p:nvSpPr>
        <p:spPr>
          <a:xfrm>
            <a:off x="1692585" y="3962853"/>
            <a:ext cx="5780395" cy="400110"/>
          </a:xfrm>
          <a:prstGeom prst="rect">
            <a:avLst/>
          </a:prstGeom>
          <a:noFill/>
        </p:spPr>
        <p:txBody>
          <a:bodyPr wrap="square" rtlCol="0">
            <a:spAutoFit/>
          </a:bodyPr>
          <a:lstStyle/>
          <a:p>
            <a:r>
              <a:rPr lang="en" sz="2000" i="1">
                <a:solidFill>
                  <a:srgbClr val="002060"/>
                </a:solidFill>
                <a:ea typeface="Comfortaa"/>
                <a:cs typeface="Comfortaa"/>
                <a:sym typeface="Comfortaa"/>
              </a:rPr>
              <a:t>…”Det er som om, jeg orker mere”… citat Betty</a:t>
            </a:r>
            <a:endParaRPr lang="da-DK" sz="2000"/>
          </a:p>
        </p:txBody>
      </p:sp>
      <p:pic>
        <p:nvPicPr>
          <p:cNvPr id="3" name="Picture 2">
            <a:extLst>
              <a:ext uri="{FF2B5EF4-FFF2-40B4-BE49-F238E27FC236}">
                <a16:creationId xmlns:a16="http://schemas.microsoft.com/office/drawing/2014/main" id="{651B1B6D-EF29-B5BC-A371-0805BEB164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02364" y="989209"/>
            <a:ext cx="2155719" cy="3058312"/>
          </a:xfrm>
          <a:prstGeom prst="rect">
            <a:avLst/>
          </a:prstGeom>
        </p:spPr>
      </p:pic>
      <p:pic>
        <p:nvPicPr>
          <p:cNvPr id="5" name="Picture 4">
            <a:extLst>
              <a:ext uri="{FF2B5EF4-FFF2-40B4-BE49-F238E27FC236}">
                <a16:creationId xmlns:a16="http://schemas.microsoft.com/office/drawing/2014/main" id="{024B6456-0948-C68A-62F4-E7E27B6665BF}"/>
              </a:ext>
            </a:extLst>
          </p:cNvPr>
          <p:cNvPicPr>
            <a:picLocks noChangeAspect="1"/>
          </p:cNvPicPr>
          <p:nvPr/>
        </p:nvPicPr>
        <p:blipFill>
          <a:blip r:embed="rId5"/>
          <a:stretch>
            <a:fillRect/>
          </a:stretch>
        </p:blipFill>
        <p:spPr>
          <a:xfrm rot="-600000">
            <a:off x="7773935" y="1176442"/>
            <a:ext cx="822939" cy="829199"/>
          </a:xfrm>
          <a:prstGeom prst="rect">
            <a:avLst/>
          </a:prstGeom>
        </p:spPr>
      </p:pic>
    </p:spTree>
    <p:extLst>
      <p:ext uri="{BB962C8B-B14F-4D97-AF65-F5344CB8AC3E}">
        <p14:creationId xmlns:p14="http://schemas.microsoft.com/office/powerpoint/2010/main" val="2912760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4">
          <a:extLst>
            <a:ext uri="{FF2B5EF4-FFF2-40B4-BE49-F238E27FC236}">
              <a16:creationId xmlns:a16="http://schemas.microsoft.com/office/drawing/2014/main" id="{5C0C67DE-7400-B04D-921D-83BAAF91AFDC}"/>
            </a:ext>
          </a:extLst>
        </p:cNvPr>
        <p:cNvGrpSpPr/>
        <p:nvPr/>
      </p:nvGrpSpPr>
      <p:grpSpPr>
        <a:xfrm>
          <a:off x="0" y="0"/>
          <a:ext cx="0" cy="0"/>
          <a:chOff x="0" y="0"/>
          <a:chExt cx="0" cy="0"/>
        </a:xfrm>
      </p:grpSpPr>
      <p:sp>
        <p:nvSpPr>
          <p:cNvPr id="2499" name="Google Shape;2499;p83">
            <a:extLst>
              <a:ext uri="{FF2B5EF4-FFF2-40B4-BE49-F238E27FC236}">
                <a16:creationId xmlns:a16="http://schemas.microsoft.com/office/drawing/2014/main" id="{CFA1F37C-C007-217A-E238-5E5B480B2696}"/>
              </a:ext>
            </a:extLst>
          </p:cNvPr>
          <p:cNvSpPr txBox="1">
            <a:spLocks noGrp="1"/>
          </p:cNvSpPr>
          <p:nvPr>
            <p:ph type="sldNum" idx="4294967295"/>
          </p:nvPr>
        </p:nvSpPr>
        <p:spPr>
          <a:xfrm>
            <a:off x="8594725" y="4673600"/>
            <a:ext cx="549275" cy="393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sp>
        <p:nvSpPr>
          <p:cNvPr id="2485" name="Tekstfelt 2484">
            <a:extLst>
              <a:ext uri="{FF2B5EF4-FFF2-40B4-BE49-F238E27FC236}">
                <a16:creationId xmlns:a16="http://schemas.microsoft.com/office/drawing/2014/main" id="{FE991B49-4EDB-C90E-3F4B-468A876D036F}"/>
              </a:ext>
            </a:extLst>
          </p:cNvPr>
          <p:cNvSpPr txBox="1"/>
          <p:nvPr/>
        </p:nvSpPr>
        <p:spPr>
          <a:xfrm>
            <a:off x="170330" y="380644"/>
            <a:ext cx="8830236" cy="553998"/>
          </a:xfrm>
          <a:prstGeom prst="rect">
            <a:avLst/>
          </a:prstGeom>
          <a:noFill/>
        </p:spPr>
        <p:txBody>
          <a:bodyPr wrap="square" rtlCol="0">
            <a:spAutoFit/>
          </a:bodyPr>
          <a:lstStyle/>
          <a:p>
            <a:pPr algn="ctr"/>
            <a:r>
              <a:rPr lang="da-DK" sz="3000" b="1">
                <a:solidFill>
                  <a:srgbClr val="002060"/>
                </a:solidFill>
              </a:rPr>
              <a:t>VIRKNING AF APN - INDSATS</a:t>
            </a:r>
          </a:p>
        </p:txBody>
      </p:sp>
      <p:sp>
        <p:nvSpPr>
          <p:cNvPr id="3" name="Tekstfelt 2">
            <a:extLst>
              <a:ext uri="{FF2B5EF4-FFF2-40B4-BE49-F238E27FC236}">
                <a16:creationId xmlns:a16="http://schemas.microsoft.com/office/drawing/2014/main" id="{7EFE025A-6A23-6593-025E-EA17878947C8}"/>
              </a:ext>
            </a:extLst>
          </p:cNvPr>
          <p:cNvSpPr txBox="1"/>
          <p:nvPr/>
        </p:nvSpPr>
        <p:spPr>
          <a:xfrm>
            <a:off x="349625" y="1237129"/>
            <a:ext cx="5262281" cy="3631763"/>
          </a:xfrm>
          <a:prstGeom prst="rect">
            <a:avLst/>
          </a:prstGeom>
          <a:solidFill>
            <a:schemeClr val="bg2"/>
          </a:solidFill>
          <a:ln>
            <a:solidFill>
              <a:schemeClr val="bg2">
                <a:lumMod val="75000"/>
              </a:schemeClr>
            </a:solidFill>
          </a:ln>
        </p:spPr>
        <p:txBody>
          <a:bodyPr wrap="square" lIns="91440" tIns="45720" rIns="91440" bIns="45720" rtlCol="0" anchor="t">
            <a:spAutoFit/>
          </a:bodyPr>
          <a:lstStyle/>
          <a:p>
            <a:pPr marL="285750" indent="-285750">
              <a:buFont typeface="Arial" panose="020B0604020202020204" pitchFamily="34" charset="0"/>
              <a:buChar char="•"/>
            </a:pPr>
            <a:r>
              <a:rPr lang="da-DK" sz="1800">
                <a:solidFill>
                  <a:srgbClr val="002060"/>
                </a:solidFill>
              </a:rPr>
              <a:t>Målrettet APN-indsats til de 2-5 % mest komplekse borgere</a:t>
            </a:r>
          </a:p>
          <a:p>
            <a:endParaRPr lang="da-DK" sz="1800">
              <a:solidFill>
                <a:srgbClr val="002060"/>
              </a:solidFill>
            </a:endParaRPr>
          </a:p>
          <a:p>
            <a:pPr marL="285750" indent="-285750">
              <a:buFont typeface="Arial" panose="020B0604020202020204" pitchFamily="34" charset="0"/>
              <a:buChar char="•"/>
            </a:pPr>
            <a:r>
              <a:rPr lang="da-DK" sz="1800">
                <a:solidFill>
                  <a:srgbClr val="002060"/>
                </a:solidFill>
              </a:rPr>
              <a:t>Bryder ”ond spiral af gen-indlæggelser”</a:t>
            </a:r>
          </a:p>
          <a:p>
            <a:pPr marL="285750" indent="-285750">
              <a:buFont typeface="Arial" panose="020B0604020202020204" pitchFamily="34" charset="0"/>
              <a:buChar char="•"/>
            </a:pPr>
            <a:endParaRPr lang="da-DK" sz="1800">
              <a:solidFill>
                <a:srgbClr val="002060"/>
              </a:solidFill>
            </a:endParaRPr>
          </a:p>
          <a:p>
            <a:pPr marL="285750" indent="-285750">
              <a:buFont typeface="Arial" panose="020B0604020202020204" pitchFamily="34" charset="0"/>
              <a:buChar char="•"/>
            </a:pPr>
            <a:r>
              <a:rPr lang="da-DK" sz="1800">
                <a:solidFill>
                  <a:srgbClr val="002060"/>
                </a:solidFill>
              </a:rPr>
              <a:t>Faciliterer samarbejde mellem mange aktører</a:t>
            </a:r>
          </a:p>
          <a:p>
            <a:pPr marL="285750" indent="-285750">
              <a:buFont typeface="Arial" panose="020B0604020202020204" pitchFamily="34" charset="0"/>
              <a:buChar char="•"/>
            </a:pPr>
            <a:endParaRPr lang="da-DK" sz="1800">
              <a:solidFill>
                <a:srgbClr val="002060"/>
              </a:solidFill>
            </a:endParaRPr>
          </a:p>
          <a:p>
            <a:pPr marL="285750" indent="-285750">
              <a:buFont typeface="Arial" panose="020B0604020202020204" pitchFamily="34" charset="0"/>
              <a:buChar char="•"/>
            </a:pPr>
            <a:r>
              <a:rPr lang="da-DK" sz="1800">
                <a:solidFill>
                  <a:srgbClr val="002060"/>
                </a:solidFill>
              </a:rPr>
              <a:t>Skaber sammenhæng og kontinuitet i Bettys forløb</a:t>
            </a:r>
          </a:p>
          <a:p>
            <a:endParaRPr lang="da-DK" sz="1800">
              <a:solidFill>
                <a:srgbClr val="002060"/>
              </a:solidFill>
            </a:endParaRPr>
          </a:p>
          <a:p>
            <a:pPr marL="285750" indent="-285750">
              <a:buFont typeface="Arial" panose="020B0604020202020204" pitchFamily="34" charset="0"/>
              <a:buChar char="•"/>
            </a:pPr>
            <a:r>
              <a:rPr lang="da-DK" sz="1800">
                <a:solidFill>
                  <a:srgbClr val="002060"/>
                </a:solidFill>
              </a:rPr>
              <a:t>Skaber tryghed og forbedrer livskvaliteten for Betty</a:t>
            </a:r>
          </a:p>
          <a:p>
            <a:endParaRPr lang="da-DK"/>
          </a:p>
        </p:txBody>
      </p:sp>
      <p:sp>
        <p:nvSpPr>
          <p:cNvPr id="4" name="Rektangel 3">
            <a:extLst>
              <a:ext uri="{FF2B5EF4-FFF2-40B4-BE49-F238E27FC236}">
                <a16:creationId xmlns:a16="http://schemas.microsoft.com/office/drawing/2014/main" id="{4D657174-4BA8-BB32-24D9-F5B08F5081EE}"/>
              </a:ext>
            </a:extLst>
          </p:cNvPr>
          <p:cNvSpPr/>
          <p:nvPr/>
        </p:nvSpPr>
        <p:spPr>
          <a:xfrm>
            <a:off x="5692588" y="1237129"/>
            <a:ext cx="3003175" cy="553998"/>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800"/>
              <a:t>Rette kompetencer &amp; ressourcer til rette borger</a:t>
            </a:r>
          </a:p>
        </p:txBody>
      </p:sp>
      <p:sp>
        <p:nvSpPr>
          <p:cNvPr id="5" name="Rektangel 4">
            <a:extLst>
              <a:ext uri="{FF2B5EF4-FFF2-40B4-BE49-F238E27FC236}">
                <a16:creationId xmlns:a16="http://schemas.microsoft.com/office/drawing/2014/main" id="{ACA2037D-D523-332F-E067-94074420E1DA}"/>
              </a:ext>
            </a:extLst>
          </p:cNvPr>
          <p:cNvSpPr/>
          <p:nvPr/>
        </p:nvSpPr>
        <p:spPr>
          <a:xfrm>
            <a:off x="5692588" y="1889721"/>
            <a:ext cx="3003174" cy="553998"/>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800"/>
              <a:t>Stabilisering og behandling i det nære sundhedsvæsen</a:t>
            </a:r>
          </a:p>
        </p:txBody>
      </p:sp>
      <p:sp>
        <p:nvSpPr>
          <p:cNvPr id="6" name="Rektangel 5">
            <a:extLst>
              <a:ext uri="{FF2B5EF4-FFF2-40B4-BE49-F238E27FC236}">
                <a16:creationId xmlns:a16="http://schemas.microsoft.com/office/drawing/2014/main" id="{8FB8104B-5857-A417-F04C-E17446205398}"/>
              </a:ext>
            </a:extLst>
          </p:cNvPr>
          <p:cNvSpPr/>
          <p:nvPr/>
        </p:nvSpPr>
        <p:spPr>
          <a:xfrm>
            <a:off x="5692588" y="2542312"/>
            <a:ext cx="3003174" cy="1007711"/>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800"/>
              <a:t>Tager ansvar for den røde tråd i komplekse forløb</a:t>
            </a:r>
          </a:p>
        </p:txBody>
      </p:sp>
      <p:sp>
        <p:nvSpPr>
          <p:cNvPr id="7" name="Rektangel 6">
            <a:extLst>
              <a:ext uri="{FF2B5EF4-FFF2-40B4-BE49-F238E27FC236}">
                <a16:creationId xmlns:a16="http://schemas.microsoft.com/office/drawing/2014/main" id="{E915330E-B1D0-2BE1-D5B4-8D887CED1243}"/>
              </a:ext>
            </a:extLst>
          </p:cNvPr>
          <p:cNvSpPr/>
          <p:nvPr/>
        </p:nvSpPr>
        <p:spPr>
          <a:xfrm>
            <a:off x="5640634" y="3691767"/>
            <a:ext cx="3054735" cy="1186535"/>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1800"/>
              <a:t>Fremmer borgerens evne til at leve det ønskede liv</a:t>
            </a:r>
            <a:endParaRPr lang="da-DK" sz="1800">
              <a:cs typeface="Arial"/>
            </a:endParaRPr>
          </a:p>
        </p:txBody>
      </p:sp>
    </p:spTree>
    <p:extLst>
      <p:ext uri="{BB962C8B-B14F-4D97-AF65-F5344CB8AC3E}">
        <p14:creationId xmlns:p14="http://schemas.microsoft.com/office/powerpoint/2010/main" val="645261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96F48-43E7-8491-FF81-7533AF8EB9F1}"/>
              </a:ext>
            </a:extLst>
          </p:cNvPr>
          <p:cNvSpPr>
            <a:spLocks noGrp="1"/>
          </p:cNvSpPr>
          <p:nvPr>
            <p:ph type="title"/>
          </p:nvPr>
        </p:nvSpPr>
        <p:spPr>
          <a:xfrm>
            <a:off x="536339" y="1644103"/>
            <a:ext cx="8064002" cy="670446"/>
          </a:xfrm>
        </p:spPr>
        <p:txBody>
          <a:bodyPr/>
          <a:lstStyle/>
          <a:p>
            <a:pPr>
              <a:lnSpc>
                <a:spcPct val="200000"/>
              </a:lnSpc>
            </a:pPr>
            <a:r>
              <a:rPr lang="da-DK" b="1">
                <a:solidFill>
                  <a:srgbClr val="002060"/>
                </a:solidFill>
                <a:latin typeface="Arial"/>
              </a:rPr>
              <a:t>TAK FOR OPMÆRKSOMHEDEN! </a:t>
            </a:r>
            <a:br>
              <a:rPr lang="da-DK">
                <a:latin typeface="Arial"/>
              </a:rPr>
            </a:br>
            <a:endParaRPr lang="da-DK">
              <a:solidFill>
                <a:srgbClr val="002060"/>
              </a:solidFill>
              <a:latin typeface="Arial"/>
            </a:endParaRPr>
          </a:p>
        </p:txBody>
      </p:sp>
      <p:sp>
        <p:nvSpPr>
          <p:cNvPr id="4" name="Pladsholder til slidenummer 3">
            <a:extLst>
              <a:ext uri="{FF2B5EF4-FFF2-40B4-BE49-F238E27FC236}">
                <a16:creationId xmlns:a16="http://schemas.microsoft.com/office/drawing/2014/main" id="{31DF2367-9978-7CB6-0EF3-635A955A6E7C}"/>
              </a:ext>
            </a:extLst>
          </p:cNvPr>
          <p:cNvSpPr>
            <a:spLocks noGrp="1"/>
          </p:cNvSpPr>
          <p:nvPr>
            <p:ph type="sldNum" sz="quarter" idx="12"/>
          </p:nvPr>
        </p:nvSpPr>
        <p:spPr/>
        <p:txBody>
          <a:bodyPr/>
          <a:lstStyle/>
          <a:p>
            <a:fld id="{859873C9-BF5D-4A9A-BB31-45BBB7BABAF7}" type="slidenum">
              <a:rPr lang="da-DK" noProof="0" smtClean="0"/>
              <a:t>24</a:t>
            </a:fld>
            <a:endParaRPr lang="da-DK" noProof="0"/>
          </a:p>
        </p:txBody>
      </p:sp>
      <p:pic>
        <p:nvPicPr>
          <p:cNvPr id="6" name="Picture 1">
            <a:extLst>
              <a:ext uri="{FF2B5EF4-FFF2-40B4-BE49-F238E27FC236}">
                <a16:creationId xmlns:a16="http://schemas.microsoft.com/office/drawing/2014/main" id="{ED390C9F-F09D-7AEE-602E-A2FA51469F8D}"/>
              </a:ext>
            </a:extLst>
          </p:cNvPr>
          <p:cNvPicPr>
            <a:picLocks noGrp="1" noChangeAspect="1"/>
          </p:cNvPicPr>
          <p:nvPr>
            <p:ph idx="1"/>
          </p:nvPr>
        </p:nvPicPr>
        <p:blipFill>
          <a:blip r:embed="rId3"/>
          <a:srcRect t="16033" b="16634"/>
          <a:stretch>
            <a:fillRect/>
          </a:stretch>
        </p:blipFill>
        <p:spPr>
          <a:xfrm>
            <a:off x="2359462" y="2017988"/>
            <a:ext cx="4661221" cy="2353904"/>
          </a:xfrm>
          <a:prstGeom prst="rect">
            <a:avLst/>
          </a:prstGeom>
        </p:spPr>
      </p:pic>
    </p:spTree>
    <p:extLst>
      <p:ext uri="{BB962C8B-B14F-4D97-AF65-F5344CB8AC3E}">
        <p14:creationId xmlns:p14="http://schemas.microsoft.com/office/powerpoint/2010/main" val="325733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Undertitel 14">
            <a:extLst>
              <a:ext uri="{FF2B5EF4-FFF2-40B4-BE49-F238E27FC236}">
                <a16:creationId xmlns:a16="http://schemas.microsoft.com/office/drawing/2014/main" id="{D1840DC3-1E74-25F4-F050-60FFF6EB332B}"/>
              </a:ext>
            </a:extLst>
          </p:cNvPr>
          <p:cNvSpPr txBox="1">
            <a:spLocks/>
          </p:cNvSpPr>
          <p:nvPr/>
        </p:nvSpPr>
        <p:spPr>
          <a:xfrm>
            <a:off x="1886654" y="2441765"/>
            <a:ext cx="2611866" cy="360000"/>
          </a:xfrm>
          <a:prstGeom prst="rect">
            <a:avLst/>
          </a:prstGeom>
        </p:spPr>
        <p:txBody>
          <a:bodyPr l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200000"/>
              </a:lnSpc>
              <a:buClr>
                <a:srgbClr val="002060"/>
              </a:buClr>
              <a:buFont typeface="Arial" panose="020B0604020202020204" pitchFamily="34" charset="0"/>
              <a:buChar char="•"/>
            </a:pPr>
            <a:r>
              <a:rPr lang="da-DK" sz="2000">
                <a:solidFill>
                  <a:srgbClr val="002060"/>
                </a:solidFill>
                <a:latin typeface="+mn-lt"/>
              </a:rPr>
              <a:t>Henvendelse</a:t>
            </a:r>
          </a:p>
          <a:p>
            <a:pPr marL="342900" indent="-342900">
              <a:lnSpc>
                <a:spcPct val="200000"/>
              </a:lnSpc>
              <a:buClr>
                <a:srgbClr val="002060"/>
              </a:buClr>
              <a:buFont typeface="Arial" panose="020B0604020202020204" pitchFamily="34" charset="0"/>
              <a:buChar char="•"/>
            </a:pPr>
            <a:r>
              <a:rPr lang="da-DK" sz="2000">
                <a:solidFill>
                  <a:srgbClr val="002060"/>
                </a:solidFill>
                <a:latin typeface="+mn-lt"/>
              </a:rPr>
              <a:t>Triage</a:t>
            </a:r>
          </a:p>
          <a:p>
            <a:pPr marL="342900" indent="-342900">
              <a:lnSpc>
                <a:spcPct val="200000"/>
              </a:lnSpc>
              <a:buClr>
                <a:srgbClr val="002060"/>
              </a:buClr>
              <a:buFont typeface="Arial" panose="020B0604020202020204" pitchFamily="34" charset="0"/>
              <a:buChar char="•"/>
            </a:pPr>
            <a:r>
              <a:rPr lang="da-DK" sz="2000">
                <a:solidFill>
                  <a:srgbClr val="002060"/>
                </a:solidFill>
                <a:latin typeface="+mn-lt"/>
              </a:rPr>
              <a:t>Helhedsvurdering</a:t>
            </a:r>
          </a:p>
          <a:p>
            <a:pPr marL="342900" indent="-342900">
              <a:lnSpc>
                <a:spcPct val="200000"/>
              </a:lnSpc>
              <a:buClr>
                <a:srgbClr val="002060"/>
              </a:buClr>
              <a:buFont typeface="Arial" panose="020B0604020202020204" pitchFamily="34" charset="0"/>
              <a:buChar char="•"/>
            </a:pPr>
            <a:r>
              <a:rPr lang="da-DK" sz="2000">
                <a:solidFill>
                  <a:srgbClr val="002060"/>
                </a:solidFill>
                <a:latin typeface="+mn-lt"/>
              </a:rPr>
              <a:t>Indsatser</a:t>
            </a:r>
          </a:p>
          <a:p>
            <a:pPr marL="342900" indent="-342900">
              <a:lnSpc>
                <a:spcPct val="200000"/>
              </a:lnSpc>
              <a:buClr>
                <a:srgbClr val="002060"/>
              </a:buClr>
              <a:buFont typeface="Arial" panose="020B0604020202020204" pitchFamily="34" charset="0"/>
              <a:buChar char="•"/>
            </a:pPr>
            <a:r>
              <a:rPr lang="da-DK" sz="2000">
                <a:solidFill>
                  <a:srgbClr val="002060"/>
                </a:solidFill>
                <a:latin typeface="+mn-lt"/>
              </a:rPr>
              <a:t>Opfølgning</a:t>
            </a:r>
          </a:p>
        </p:txBody>
      </p:sp>
      <p:sp>
        <p:nvSpPr>
          <p:cNvPr id="3099" name="Undertitel 14">
            <a:extLst>
              <a:ext uri="{FF2B5EF4-FFF2-40B4-BE49-F238E27FC236}">
                <a16:creationId xmlns:a16="http://schemas.microsoft.com/office/drawing/2014/main" id="{999BA72D-E5B5-783D-9E59-85F073F24674}"/>
              </a:ext>
            </a:extLst>
          </p:cNvPr>
          <p:cNvSpPr txBox="1">
            <a:spLocks/>
          </p:cNvSpPr>
          <p:nvPr/>
        </p:nvSpPr>
        <p:spPr>
          <a:xfrm>
            <a:off x="1960134" y="3022673"/>
            <a:ext cx="2611866" cy="3600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000" b="0" i="0" u="none" strike="noStrike" cap="none">
                <a:solidFill>
                  <a:schemeClr val="dk1"/>
                </a:solidFill>
                <a:latin typeface="DM Sans ExtraBold"/>
                <a:ea typeface="DM Sans ExtraBold"/>
                <a:cs typeface="DM Sans ExtraBold"/>
                <a:sym typeface="DM Sans ExtraBold"/>
              </a:defRPr>
            </a:lvl1pPr>
            <a:lvl2pPr marL="914400" marR="0" lvl="1"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482600" indent="-342900" algn="l">
              <a:buFont typeface="Arial" panose="020B0604020202020204" pitchFamily="34" charset="0"/>
              <a:buChar char="•"/>
            </a:pPr>
            <a:endParaRPr lang="da-DK">
              <a:solidFill>
                <a:srgbClr val="002060"/>
              </a:solidFill>
              <a:latin typeface="+mn-lt"/>
            </a:endParaRPr>
          </a:p>
        </p:txBody>
      </p:sp>
      <p:sp>
        <p:nvSpPr>
          <p:cNvPr id="3102" name="Undertitel 14">
            <a:extLst>
              <a:ext uri="{FF2B5EF4-FFF2-40B4-BE49-F238E27FC236}">
                <a16:creationId xmlns:a16="http://schemas.microsoft.com/office/drawing/2014/main" id="{9154C162-19BD-983A-E3A0-5C4E797748FD}"/>
              </a:ext>
            </a:extLst>
          </p:cNvPr>
          <p:cNvSpPr txBox="1">
            <a:spLocks/>
          </p:cNvSpPr>
          <p:nvPr/>
        </p:nvSpPr>
        <p:spPr>
          <a:xfrm>
            <a:off x="1960134" y="3804936"/>
            <a:ext cx="2611866" cy="3600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000" b="0" i="0" u="none" strike="noStrike" cap="none">
                <a:solidFill>
                  <a:schemeClr val="dk1"/>
                </a:solidFill>
                <a:latin typeface="DM Sans ExtraBold"/>
                <a:ea typeface="DM Sans ExtraBold"/>
                <a:cs typeface="DM Sans ExtraBold"/>
                <a:sym typeface="DM Sans ExtraBold"/>
              </a:defRPr>
            </a:lvl1pPr>
            <a:lvl2pPr marL="914400" marR="0" lvl="1"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482600" indent="-342900" algn="l">
              <a:buFont typeface="Arial" panose="020B0604020202020204" pitchFamily="34" charset="0"/>
              <a:buChar char="•"/>
            </a:pPr>
            <a:endParaRPr lang="da-DK">
              <a:solidFill>
                <a:srgbClr val="002060"/>
              </a:solidFill>
              <a:latin typeface="+mn-lt"/>
            </a:endParaRPr>
          </a:p>
        </p:txBody>
      </p:sp>
      <p:sp>
        <p:nvSpPr>
          <p:cNvPr id="3" name="Tekstfelt 2">
            <a:extLst>
              <a:ext uri="{FF2B5EF4-FFF2-40B4-BE49-F238E27FC236}">
                <a16:creationId xmlns:a16="http://schemas.microsoft.com/office/drawing/2014/main" id="{800D0CB6-8208-88D7-9EC5-6AE3560979A4}"/>
              </a:ext>
            </a:extLst>
          </p:cNvPr>
          <p:cNvSpPr txBox="1"/>
          <p:nvPr/>
        </p:nvSpPr>
        <p:spPr>
          <a:xfrm>
            <a:off x="575581" y="393789"/>
            <a:ext cx="7845878" cy="553998"/>
          </a:xfrm>
          <a:prstGeom prst="rect">
            <a:avLst/>
          </a:prstGeom>
          <a:noFill/>
        </p:spPr>
        <p:txBody>
          <a:bodyPr wrap="square">
            <a:spAutoFit/>
          </a:bodyPr>
          <a:lstStyle/>
          <a:p>
            <a:pPr algn="ctr"/>
            <a:r>
              <a:rPr lang="da-DK" sz="3000" b="1">
                <a:solidFill>
                  <a:srgbClr val="002060"/>
                </a:solidFill>
                <a:latin typeface="Arial" panose="020B0604020202020204" pitchFamily="34" charset="0"/>
              </a:rPr>
              <a:t>SYSTEMATISK APN - ARBEJDE</a:t>
            </a:r>
            <a:endParaRPr lang="da-DK" sz="3000">
              <a:solidFill>
                <a:srgbClr val="002060"/>
              </a:solidFill>
            </a:endParaRPr>
          </a:p>
        </p:txBody>
      </p:sp>
      <p:sp>
        <p:nvSpPr>
          <p:cNvPr id="4" name="Undertitel 14">
            <a:extLst>
              <a:ext uri="{FF2B5EF4-FFF2-40B4-BE49-F238E27FC236}">
                <a16:creationId xmlns:a16="http://schemas.microsoft.com/office/drawing/2014/main" id="{D14E5204-E5A0-7536-C882-2B389B4B1991}"/>
              </a:ext>
            </a:extLst>
          </p:cNvPr>
          <p:cNvSpPr txBox="1">
            <a:spLocks/>
          </p:cNvSpPr>
          <p:nvPr/>
        </p:nvSpPr>
        <p:spPr>
          <a:xfrm>
            <a:off x="1960134" y="3464489"/>
            <a:ext cx="2611866" cy="3600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000" b="0" i="0" u="none" strike="noStrike" cap="none">
                <a:solidFill>
                  <a:schemeClr val="dk1"/>
                </a:solidFill>
                <a:latin typeface="DM Sans ExtraBold"/>
                <a:ea typeface="DM Sans ExtraBold"/>
                <a:cs typeface="DM Sans ExtraBold"/>
                <a:sym typeface="DM Sans ExtraBold"/>
              </a:defRPr>
            </a:lvl1pPr>
            <a:lvl2pPr marL="914400" marR="0" lvl="1"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ctr"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482600" indent="-342900" algn="l">
              <a:buFont typeface="Arial" panose="020B0604020202020204" pitchFamily="34" charset="0"/>
              <a:buChar char="•"/>
            </a:pPr>
            <a:endParaRPr lang="da-DK">
              <a:solidFill>
                <a:srgbClr val="002060"/>
              </a:solidFill>
              <a:latin typeface="+mn-lt"/>
            </a:endParaRPr>
          </a:p>
        </p:txBody>
      </p:sp>
      <p:pic>
        <p:nvPicPr>
          <p:cNvPr id="1028" name="Picture 4" descr="Et billede, der indeholder tøj, dreng, clipart, fodtøj&#10;&#10;AI-genereret indhold kan være ukorrekt.">
            <a:extLst>
              <a:ext uri="{FF2B5EF4-FFF2-40B4-BE49-F238E27FC236}">
                <a16:creationId xmlns:a16="http://schemas.microsoft.com/office/drawing/2014/main" id="{F102D3A1-7ABA-4478-B2EB-4BE49B2AB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674" y="1610593"/>
            <a:ext cx="17907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44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2FC5F429-7632-6852-D353-628FC4B996F9}"/>
              </a:ext>
            </a:extLst>
          </p:cNvPr>
          <p:cNvSpPr txBox="1"/>
          <p:nvPr/>
        </p:nvSpPr>
        <p:spPr>
          <a:xfrm>
            <a:off x="575581" y="367393"/>
            <a:ext cx="7845878" cy="584775"/>
          </a:xfrm>
          <a:prstGeom prst="rect">
            <a:avLst/>
          </a:prstGeom>
          <a:noFill/>
        </p:spPr>
        <p:txBody>
          <a:bodyPr wrap="square">
            <a:spAutoFit/>
          </a:bodyPr>
          <a:lstStyle/>
          <a:p>
            <a:pPr algn="ctr"/>
            <a:r>
              <a:rPr lang="da-DK" sz="3200" b="1">
                <a:solidFill>
                  <a:srgbClr val="002060"/>
                </a:solidFill>
                <a:latin typeface="Arial" panose="020B0604020202020204" pitchFamily="34" charset="0"/>
              </a:rPr>
              <a:t>APN - VÆRDIGRUNDLAG</a:t>
            </a:r>
            <a:endParaRPr lang="da-DK" sz="3000">
              <a:solidFill>
                <a:srgbClr val="002060"/>
              </a:solidFill>
            </a:endParaRPr>
          </a:p>
        </p:txBody>
      </p:sp>
      <p:sp>
        <p:nvSpPr>
          <p:cNvPr id="3" name="Tekstfelt 2">
            <a:extLst>
              <a:ext uri="{FF2B5EF4-FFF2-40B4-BE49-F238E27FC236}">
                <a16:creationId xmlns:a16="http://schemas.microsoft.com/office/drawing/2014/main" id="{EA9B5049-806D-1B83-3B72-FAD070AA0D6F}"/>
              </a:ext>
            </a:extLst>
          </p:cNvPr>
          <p:cNvSpPr txBox="1"/>
          <p:nvPr/>
        </p:nvSpPr>
        <p:spPr>
          <a:xfrm>
            <a:off x="712246" y="1917381"/>
            <a:ext cx="4479677" cy="2154436"/>
          </a:xfrm>
          <a:prstGeom prst="rect">
            <a:avLst/>
          </a:prstGeom>
          <a:noFill/>
        </p:spPr>
        <p:txBody>
          <a:bodyPr wrap="square" lIns="91440" tIns="45720" rIns="91440" bIns="45720" rtlCol="0" anchor="t">
            <a:spAutoFit/>
          </a:bodyPr>
          <a:lstStyle/>
          <a:p>
            <a:pPr marL="285750" indent="-285750">
              <a:lnSpc>
                <a:spcPct val="150000"/>
              </a:lnSpc>
              <a:buClr>
                <a:srgbClr val="002060"/>
              </a:buClr>
              <a:buFont typeface="Arial" panose="020B0604020202020204" pitchFamily="34" charset="0"/>
              <a:buChar char="•"/>
            </a:pPr>
            <a:r>
              <a:rPr lang="da-DK" sz="2000">
                <a:solidFill>
                  <a:srgbClr val="002060"/>
                </a:solidFill>
              </a:rPr>
              <a:t>Borgerens oplevede problem</a:t>
            </a:r>
          </a:p>
          <a:p>
            <a:pPr marL="285750" indent="-285750">
              <a:lnSpc>
                <a:spcPct val="150000"/>
              </a:lnSpc>
              <a:buClr>
                <a:srgbClr val="002060"/>
              </a:buClr>
              <a:buFont typeface="Arial" panose="020B0604020202020204" pitchFamily="34" charset="0"/>
              <a:buChar char="•"/>
            </a:pPr>
            <a:r>
              <a:rPr lang="da-DK" sz="2000" err="1">
                <a:solidFill>
                  <a:srgbClr val="002060"/>
                </a:solidFill>
              </a:rPr>
              <a:t>Relationsdannelse</a:t>
            </a:r>
          </a:p>
          <a:p>
            <a:pPr marL="285750" indent="-285750">
              <a:lnSpc>
                <a:spcPct val="150000"/>
              </a:lnSpc>
              <a:buClr>
                <a:srgbClr val="002060"/>
              </a:buClr>
              <a:buFont typeface="Arial" panose="020B0604020202020204" pitchFamily="34" charset="0"/>
              <a:buChar char="•"/>
            </a:pPr>
            <a:r>
              <a:rPr lang="da-DK" sz="2000">
                <a:solidFill>
                  <a:srgbClr val="002060"/>
                </a:solidFill>
              </a:rPr>
              <a:t>Samarbejde </a:t>
            </a:r>
          </a:p>
          <a:p>
            <a:pPr marL="285750" indent="-285750">
              <a:lnSpc>
                <a:spcPct val="150000"/>
              </a:lnSpc>
              <a:buClr>
                <a:srgbClr val="002060"/>
              </a:buClr>
              <a:buFont typeface="Arial" panose="020B0604020202020204" pitchFamily="34" charset="0"/>
              <a:buChar char="•"/>
            </a:pPr>
            <a:r>
              <a:rPr lang="da-DK" sz="2000">
                <a:solidFill>
                  <a:srgbClr val="002060"/>
                </a:solidFill>
              </a:rPr>
              <a:t>Kerneopgave: Forbedre livskvalitet </a:t>
            </a:r>
          </a:p>
          <a:p>
            <a:pPr marL="285750" indent="-285750">
              <a:buFont typeface="Arial" panose="020B0604020202020204" pitchFamily="34" charset="0"/>
              <a:buChar char="•"/>
            </a:pPr>
            <a:endParaRPr lang="da-DK"/>
          </a:p>
        </p:txBody>
      </p:sp>
      <p:grpSp>
        <p:nvGrpSpPr>
          <p:cNvPr id="4" name="Google Shape;10078;p134">
            <a:extLst>
              <a:ext uri="{FF2B5EF4-FFF2-40B4-BE49-F238E27FC236}">
                <a16:creationId xmlns:a16="http://schemas.microsoft.com/office/drawing/2014/main" id="{0EECC6EA-EB96-42B0-0EC8-C92F62717BFC}"/>
              </a:ext>
            </a:extLst>
          </p:cNvPr>
          <p:cNvGrpSpPr/>
          <p:nvPr/>
        </p:nvGrpSpPr>
        <p:grpSpPr>
          <a:xfrm>
            <a:off x="5574941" y="1918447"/>
            <a:ext cx="2152635" cy="1995470"/>
            <a:chOff x="-30354000" y="3569100"/>
            <a:chExt cx="292250" cy="292225"/>
          </a:xfrm>
        </p:grpSpPr>
        <p:sp>
          <p:nvSpPr>
            <p:cNvPr id="5" name="Google Shape;10079;p134">
              <a:extLst>
                <a:ext uri="{FF2B5EF4-FFF2-40B4-BE49-F238E27FC236}">
                  <a16:creationId xmlns:a16="http://schemas.microsoft.com/office/drawing/2014/main" id="{9132785A-C8A5-36E6-5C2D-C050CD330862}"/>
                </a:ext>
              </a:extLst>
            </p:cNvPr>
            <p:cNvSpPr/>
            <p:nvPr/>
          </p:nvSpPr>
          <p:spPr>
            <a:xfrm>
              <a:off x="-30354000"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080;p134">
              <a:extLst>
                <a:ext uri="{FF2B5EF4-FFF2-40B4-BE49-F238E27FC236}">
                  <a16:creationId xmlns:a16="http://schemas.microsoft.com/office/drawing/2014/main" id="{DFE6E508-5A39-A42E-FB2E-FDEE842C50E5}"/>
                </a:ext>
              </a:extLst>
            </p:cNvPr>
            <p:cNvSpPr/>
            <p:nvPr/>
          </p:nvSpPr>
          <p:spPr>
            <a:xfrm>
              <a:off x="-30198825"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081;p134">
              <a:extLst>
                <a:ext uri="{FF2B5EF4-FFF2-40B4-BE49-F238E27FC236}">
                  <a16:creationId xmlns:a16="http://schemas.microsoft.com/office/drawing/2014/main" id="{0D490FDD-CA29-071E-927E-72381E6D09C9}"/>
                </a:ext>
              </a:extLst>
            </p:cNvPr>
            <p:cNvSpPr/>
            <p:nvPr/>
          </p:nvSpPr>
          <p:spPr>
            <a:xfrm>
              <a:off x="-30139750"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082;p134">
              <a:extLst>
                <a:ext uri="{FF2B5EF4-FFF2-40B4-BE49-F238E27FC236}">
                  <a16:creationId xmlns:a16="http://schemas.microsoft.com/office/drawing/2014/main" id="{FE572582-1F06-F97E-C2DB-EFA00CD7AC7B}"/>
                </a:ext>
              </a:extLst>
            </p:cNvPr>
            <p:cNvSpPr/>
            <p:nvPr/>
          </p:nvSpPr>
          <p:spPr>
            <a:xfrm>
              <a:off x="-30302800"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083;p134">
              <a:extLst>
                <a:ext uri="{FF2B5EF4-FFF2-40B4-BE49-F238E27FC236}">
                  <a16:creationId xmlns:a16="http://schemas.microsoft.com/office/drawing/2014/main" id="{49AF6B6D-E727-8266-2CEE-35ED87BF1DD5}"/>
                </a:ext>
              </a:extLst>
            </p:cNvPr>
            <p:cNvSpPr/>
            <p:nvPr/>
          </p:nvSpPr>
          <p:spPr>
            <a:xfrm>
              <a:off x="-30242925"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084;p134">
              <a:extLst>
                <a:ext uri="{FF2B5EF4-FFF2-40B4-BE49-F238E27FC236}">
                  <a16:creationId xmlns:a16="http://schemas.microsoft.com/office/drawing/2014/main" id="{92ADA48F-939E-F2DA-249B-B341D83AC92B}"/>
                </a:ext>
              </a:extLst>
            </p:cNvPr>
            <p:cNvSpPr/>
            <p:nvPr/>
          </p:nvSpPr>
          <p:spPr>
            <a:xfrm>
              <a:off x="-30262625"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19707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1F33C151-76D1-B650-EFD9-EB19126E9840}"/>
              </a:ext>
            </a:extLst>
          </p:cNvPr>
          <p:cNvSpPr txBox="1"/>
          <p:nvPr/>
        </p:nvSpPr>
        <p:spPr>
          <a:xfrm>
            <a:off x="212270" y="557187"/>
            <a:ext cx="8596993" cy="553998"/>
          </a:xfrm>
          <a:prstGeom prst="rect">
            <a:avLst/>
          </a:prstGeom>
          <a:noFill/>
        </p:spPr>
        <p:txBody>
          <a:bodyPr wrap="square" lIns="91440" tIns="45720" rIns="91440" bIns="45720" rtlCol="0" anchor="t">
            <a:spAutoFit/>
          </a:bodyPr>
          <a:lstStyle/>
          <a:p>
            <a:pPr algn="ctr"/>
            <a:r>
              <a:rPr lang="da-DK" sz="3000" b="1">
                <a:solidFill>
                  <a:srgbClr val="002060"/>
                </a:solidFill>
              </a:rPr>
              <a:t>APN - CASE</a:t>
            </a:r>
          </a:p>
        </p:txBody>
      </p:sp>
      <p:pic>
        <p:nvPicPr>
          <p:cNvPr id="3" name="Billede 2" descr="Et billede, der indeholder slæde&#10;&#10;AI-genereret indhold kan være ukorrekt.">
            <a:extLst>
              <a:ext uri="{FF2B5EF4-FFF2-40B4-BE49-F238E27FC236}">
                <a16:creationId xmlns:a16="http://schemas.microsoft.com/office/drawing/2014/main" id="{489377E9-8533-117D-9C3F-5D50B53F2F4D}"/>
              </a:ext>
            </a:extLst>
          </p:cNvPr>
          <p:cNvPicPr>
            <a:picLocks noChangeAspect="1"/>
          </p:cNvPicPr>
          <p:nvPr/>
        </p:nvPicPr>
        <p:blipFill>
          <a:blip r:embed="rId3"/>
          <a:stretch>
            <a:fillRect/>
          </a:stretch>
        </p:blipFill>
        <p:spPr>
          <a:xfrm>
            <a:off x="1177395" y="1355045"/>
            <a:ext cx="2970552" cy="1894115"/>
          </a:xfrm>
          <a:prstGeom prst="rect">
            <a:avLst/>
          </a:prstGeom>
        </p:spPr>
      </p:pic>
      <p:sp>
        <p:nvSpPr>
          <p:cNvPr id="6" name="Tekstfelt 5">
            <a:extLst>
              <a:ext uri="{FF2B5EF4-FFF2-40B4-BE49-F238E27FC236}">
                <a16:creationId xmlns:a16="http://schemas.microsoft.com/office/drawing/2014/main" id="{40FD2CE8-7E5A-B0F8-C982-9DB86B6DAB19}"/>
              </a:ext>
            </a:extLst>
          </p:cNvPr>
          <p:cNvSpPr txBox="1"/>
          <p:nvPr/>
        </p:nvSpPr>
        <p:spPr>
          <a:xfrm>
            <a:off x="2442861" y="3308354"/>
            <a:ext cx="3198660" cy="369332"/>
          </a:xfrm>
          <a:prstGeom prst="rect">
            <a:avLst/>
          </a:prstGeom>
          <a:noFill/>
        </p:spPr>
        <p:txBody>
          <a:bodyPr wrap="square" lIns="91440" tIns="45720" rIns="91440" bIns="45720" rtlCol="0" anchor="t">
            <a:spAutoFit/>
          </a:bodyPr>
          <a:lstStyle/>
          <a:p>
            <a:r>
              <a:rPr lang="da-DK" sz="1800" b="1">
                <a:solidFill>
                  <a:srgbClr val="002060"/>
                </a:solidFill>
              </a:rPr>
              <a:t>Betty</a:t>
            </a:r>
          </a:p>
        </p:txBody>
      </p:sp>
      <p:sp>
        <p:nvSpPr>
          <p:cNvPr id="4" name="Tekstfelt 3">
            <a:extLst>
              <a:ext uri="{FF2B5EF4-FFF2-40B4-BE49-F238E27FC236}">
                <a16:creationId xmlns:a16="http://schemas.microsoft.com/office/drawing/2014/main" id="{DEE9DFBC-FAC3-5DBD-9BB1-5EFD08FBC63A}"/>
              </a:ext>
            </a:extLst>
          </p:cNvPr>
          <p:cNvSpPr txBox="1"/>
          <p:nvPr/>
        </p:nvSpPr>
        <p:spPr>
          <a:xfrm>
            <a:off x="4885764" y="1645310"/>
            <a:ext cx="3722443" cy="2222211"/>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da-DK" sz="2000">
                <a:solidFill>
                  <a:srgbClr val="002060"/>
                </a:solidFill>
              </a:rPr>
              <a:t>Skrøbelig ældre</a:t>
            </a:r>
          </a:p>
          <a:p>
            <a:pPr marL="285750" indent="-285750">
              <a:lnSpc>
                <a:spcPct val="150000"/>
              </a:lnSpc>
              <a:buFont typeface="Arial" panose="020B0604020202020204" pitchFamily="34" charset="0"/>
              <a:buChar char="•"/>
            </a:pPr>
            <a:r>
              <a:rPr lang="da-DK" sz="2000">
                <a:solidFill>
                  <a:srgbClr val="002060"/>
                </a:solidFill>
              </a:rPr>
              <a:t>Høj symptombyrde </a:t>
            </a:r>
          </a:p>
          <a:p>
            <a:pPr marL="285750" indent="-285750">
              <a:lnSpc>
                <a:spcPct val="150000"/>
              </a:lnSpc>
              <a:buFont typeface="Arial" panose="020B0604020202020204" pitchFamily="34" charset="0"/>
              <a:buChar char="•"/>
            </a:pPr>
            <a:r>
              <a:rPr lang="da-DK" sz="2000">
                <a:solidFill>
                  <a:srgbClr val="002060"/>
                </a:solidFill>
              </a:rPr>
              <a:t>Mange genindlæggelser</a:t>
            </a:r>
          </a:p>
          <a:p>
            <a:pPr marL="285750" indent="-285750">
              <a:lnSpc>
                <a:spcPct val="150000"/>
              </a:lnSpc>
              <a:buFont typeface="Arial" panose="020B0604020202020204" pitchFamily="34" charset="0"/>
              <a:buChar char="•"/>
            </a:pPr>
            <a:r>
              <a:rPr lang="da-DK" sz="2000">
                <a:solidFill>
                  <a:srgbClr val="002060"/>
                </a:solidFill>
              </a:rPr>
              <a:t>Fragmenteret behandling </a:t>
            </a:r>
            <a:br>
              <a:rPr lang="da-DK">
                <a:solidFill>
                  <a:srgbClr val="002060"/>
                </a:solidFill>
              </a:rPr>
            </a:br>
            <a:endParaRPr lang="da-DK">
              <a:solidFill>
                <a:srgbClr val="002060"/>
              </a:solidFill>
            </a:endParaRPr>
          </a:p>
        </p:txBody>
      </p:sp>
    </p:spTree>
    <p:extLst>
      <p:ext uri="{BB962C8B-B14F-4D97-AF65-F5344CB8AC3E}">
        <p14:creationId xmlns:p14="http://schemas.microsoft.com/office/powerpoint/2010/main" val="107208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1B073363-10FE-BE68-4221-F96281D48ACF}"/>
              </a:ext>
            </a:extLst>
          </p:cNvPr>
          <p:cNvSpPr txBox="1"/>
          <p:nvPr/>
        </p:nvSpPr>
        <p:spPr>
          <a:xfrm>
            <a:off x="543659" y="212272"/>
            <a:ext cx="8064002" cy="677636"/>
          </a:xfrm>
          <a:prstGeom prst="rect">
            <a:avLst/>
          </a:prstGeom>
          <a:noFill/>
          <a:ln>
            <a:noFill/>
          </a:ln>
        </p:spPr>
        <p:txBody>
          <a:bodyPr spcFirstLastPara="1" vert="horz" wrap="square" lIns="0" tIns="0" rIns="0" bIns="0" rtlCol="0" anchor="b" anchorCtr="0">
            <a:noAutofit/>
          </a:bodyPr>
          <a:lstStyle/>
          <a:p>
            <a:pPr algn="ctr">
              <a:spcAft>
                <a:spcPts val="600"/>
              </a:spcAft>
              <a:buClr>
                <a:schemeClr val="accent1"/>
              </a:buClr>
              <a:buSzPts val="3000"/>
            </a:pPr>
            <a:br>
              <a:rPr lang="da-DK" sz="3000" b="1" i="0" u="none" strike="noStrike" cap="none">
                <a:solidFill>
                  <a:srgbClr val="002060"/>
                </a:solidFill>
                <a:latin typeface="+mn-lt"/>
                <a:ea typeface="Archivo Black"/>
                <a:cs typeface="Archivo Black"/>
                <a:sym typeface="Archivo Black"/>
              </a:rPr>
            </a:br>
            <a:r>
              <a:rPr lang="da-DK" sz="3000" b="1" i="0" u="none" strike="noStrike" cap="none">
                <a:solidFill>
                  <a:srgbClr val="002060"/>
                </a:solidFill>
                <a:latin typeface="+mn-lt"/>
                <a:ea typeface="Archivo Black"/>
                <a:cs typeface="Archivo Black"/>
                <a:sym typeface="Archivo Black"/>
              </a:rPr>
              <a:t>BETTY</a:t>
            </a:r>
            <a:r>
              <a:rPr lang="da-DK" sz="3000" b="0" i="0" u="none" strike="noStrike" cap="none">
                <a:solidFill>
                  <a:schemeClr val="tx1"/>
                </a:solidFill>
                <a:latin typeface="Archivo Black"/>
                <a:ea typeface="Archivo Black"/>
                <a:cs typeface="Archivo Black"/>
                <a:sym typeface="Archivo Black"/>
              </a:rPr>
              <a:t> </a:t>
            </a:r>
          </a:p>
        </p:txBody>
      </p:sp>
      <p:pic>
        <p:nvPicPr>
          <p:cNvPr id="5" name="Billede 4" descr="Et billede, der indeholder slæde&#10;&#10;AI-genereret indhold kan være ukorrekt.">
            <a:extLst>
              <a:ext uri="{FF2B5EF4-FFF2-40B4-BE49-F238E27FC236}">
                <a16:creationId xmlns:a16="http://schemas.microsoft.com/office/drawing/2014/main" id="{FDEEFD8B-0A13-EC8D-CA57-B0AC99DF4470}"/>
              </a:ext>
            </a:extLst>
          </p:cNvPr>
          <p:cNvPicPr>
            <a:picLocks noChangeAspect="1"/>
          </p:cNvPicPr>
          <p:nvPr/>
        </p:nvPicPr>
        <p:blipFill>
          <a:blip r:embed="rId3"/>
          <a:stretch>
            <a:fillRect/>
          </a:stretch>
        </p:blipFill>
        <p:spPr>
          <a:xfrm>
            <a:off x="766503" y="1378098"/>
            <a:ext cx="3209880" cy="2046298"/>
          </a:xfrm>
          <a:prstGeom prst="rect">
            <a:avLst/>
          </a:prstGeom>
          <a:noFill/>
        </p:spPr>
      </p:pic>
      <p:sp>
        <p:nvSpPr>
          <p:cNvPr id="10" name="Slide Number Placeholder 3">
            <a:extLst>
              <a:ext uri="{FF2B5EF4-FFF2-40B4-BE49-F238E27FC236}">
                <a16:creationId xmlns:a16="http://schemas.microsoft.com/office/drawing/2014/main" id="{DB769795-427B-31DC-6805-D0BD8A00D758}"/>
              </a:ext>
            </a:extLst>
          </p:cNvPr>
          <p:cNvSpPr>
            <a:spLocks noGrp="1"/>
          </p:cNvSpPr>
          <p:nvPr>
            <p:ph type="sldNum" sz="quarter" idx="12"/>
          </p:nvPr>
        </p:nvSpPr>
        <p:spPr>
          <a:xfrm>
            <a:off x="8404384" y="4673651"/>
            <a:ext cx="548700" cy="393600"/>
          </a:xfrm>
        </p:spPr>
        <p:txBody>
          <a:bodyPr/>
          <a:lstStyle/>
          <a:p>
            <a:pPr>
              <a:spcAft>
                <a:spcPts val="600"/>
              </a:spcAft>
            </a:pPr>
            <a:fld id="{859873C9-BF5D-4A9A-BB31-45BBB7BABAF7}" type="slidenum">
              <a:rPr lang="da-DK" noProof="0" smtClean="0"/>
              <a:pPr>
                <a:spcAft>
                  <a:spcPts val="600"/>
                </a:spcAft>
              </a:pPr>
              <a:t>6</a:t>
            </a:fld>
            <a:endParaRPr lang="da-DK" noProof="0"/>
          </a:p>
        </p:txBody>
      </p:sp>
      <p:sp>
        <p:nvSpPr>
          <p:cNvPr id="4" name="Tekstfelt 3">
            <a:extLst>
              <a:ext uri="{FF2B5EF4-FFF2-40B4-BE49-F238E27FC236}">
                <a16:creationId xmlns:a16="http://schemas.microsoft.com/office/drawing/2014/main" id="{1BA56DDD-F07B-417F-2E0B-09AEF850FD9B}"/>
              </a:ext>
            </a:extLst>
          </p:cNvPr>
          <p:cNvSpPr txBox="1"/>
          <p:nvPr/>
        </p:nvSpPr>
        <p:spPr>
          <a:xfrm>
            <a:off x="4776158" y="1157402"/>
            <a:ext cx="3824183" cy="2828696"/>
          </a:xfrm>
          <a:prstGeom prst="rect">
            <a:avLst/>
          </a:prstGeom>
          <a:noFill/>
          <a:ln>
            <a:noFill/>
          </a:ln>
        </p:spPr>
        <p:txBody>
          <a:bodyPr spcFirstLastPara="1" wrap="square" lIns="91425" tIns="91425" rIns="91425" bIns="91425" anchor="t" anchorCtr="0">
            <a:normAutofit/>
          </a:bodyPr>
          <a:lstStyle/>
          <a:p>
            <a:pPr marL="457200" indent="-317500" fontAlgn="base">
              <a:spcAft>
                <a:spcPts val="600"/>
              </a:spcAft>
              <a:buClr>
                <a:srgbClr val="002060"/>
              </a:buClr>
              <a:buSzPts val="1400"/>
              <a:buFont typeface="Comfortaa"/>
              <a:buChar char="●"/>
            </a:pPr>
            <a:r>
              <a:rPr lang="da-DK">
                <a:solidFill>
                  <a:srgbClr val="002060"/>
                </a:solidFill>
                <a:effectLst/>
                <a:latin typeface="+mn-lt"/>
                <a:sym typeface="Comfortaa"/>
              </a:rPr>
              <a:t> 89 årig kvinde</a:t>
            </a:r>
          </a:p>
          <a:p>
            <a:pPr marL="457200" indent="-317500" fontAlgn="base">
              <a:spcAft>
                <a:spcPts val="600"/>
              </a:spcAft>
              <a:buClr>
                <a:srgbClr val="002060"/>
              </a:buClr>
              <a:buSzPts val="1400"/>
              <a:buFont typeface="Comfortaa"/>
              <a:buChar char="●"/>
            </a:pPr>
            <a:r>
              <a:rPr lang="da-DK">
                <a:solidFill>
                  <a:srgbClr val="002060"/>
                </a:solidFill>
                <a:latin typeface="+mn-lt"/>
                <a:sym typeface="Comfortaa"/>
              </a:rPr>
              <a:t> Klar og relevant </a:t>
            </a:r>
            <a:endParaRPr lang="da-DK">
              <a:solidFill>
                <a:srgbClr val="002060"/>
              </a:solidFill>
              <a:effectLst/>
              <a:latin typeface="+mn-lt"/>
            </a:endParaRPr>
          </a:p>
          <a:p>
            <a:pPr marL="457200" indent="-317500">
              <a:spcAft>
                <a:spcPts val="600"/>
              </a:spcAft>
              <a:buClr>
                <a:srgbClr val="002060"/>
              </a:buClr>
              <a:buSzPts val="1400"/>
              <a:buFont typeface="Comfortaa"/>
              <a:buChar char="●"/>
            </a:pPr>
            <a:r>
              <a:rPr lang="da-DK">
                <a:solidFill>
                  <a:srgbClr val="002060"/>
                </a:solidFill>
                <a:latin typeface="+mn-lt"/>
              </a:rPr>
              <a:t> </a:t>
            </a:r>
            <a:r>
              <a:rPr lang="da-DK">
                <a:solidFill>
                  <a:srgbClr val="002060"/>
                </a:solidFill>
                <a:effectLst/>
                <a:latin typeface="+mn-lt"/>
                <a:sym typeface="Comfortaa"/>
              </a:rPr>
              <a:t>Tidligere regelmæssig </a:t>
            </a:r>
            <a:r>
              <a:rPr lang="da-DK">
                <a:solidFill>
                  <a:srgbClr val="002060"/>
                </a:solidFill>
                <a:latin typeface="+mn-lt"/>
                <a:sym typeface="Comfortaa"/>
              </a:rPr>
              <a:t>aktiv </a:t>
            </a:r>
          </a:p>
          <a:p>
            <a:pPr marL="457200" indent="-317500">
              <a:spcAft>
                <a:spcPts val="600"/>
              </a:spcAft>
              <a:buClr>
                <a:srgbClr val="002060"/>
              </a:buClr>
              <a:buSzPts val="1400"/>
              <a:buFont typeface="Comfortaa"/>
              <a:buChar char="●"/>
            </a:pPr>
            <a:r>
              <a:rPr lang="da-DK">
                <a:solidFill>
                  <a:srgbClr val="002060"/>
                </a:solidFill>
                <a:latin typeface="+mn-lt"/>
                <a:sym typeface="Comfortaa"/>
              </a:rPr>
              <a:t> Svækket og afkræftet</a:t>
            </a:r>
            <a:endParaRPr lang="da-DK">
              <a:solidFill>
                <a:srgbClr val="002060"/>
              </a:solidFill>
              <a:latin typeface="+mn-lt"/>
            </a:endParaRPr>
          </a:p>
          <a:p>
            <a:pPr marL="457200" indent="-317500" fontAlgn="base">
              <a:spcAft>
                <a:spcPts val="600"/>
              </a:spcAft>
              <a:buClr>
                <a:srgbClr val="002060"/>
              </a:buClr>
              <a:buSzPts val="1400"/>
              <a:buFont typeface="Comfortaa"/>
              <a:buChar char="●"/>
            </a:pPr>
            <a:r>
              <a:rPr lang="da-DK">
                <a:solidFill>
                  <a:srgbClr val="002060"/>
                </a:solidFill>
                <a:effectLst/>
                <a:latin typeface="+mn-lt"/>
                <a:sym typeface="Comfortaa"/>
              </a:rPr>
              <a:t> Nyligt anlagt permanent dræn</a:t>
            </a:r>
          </a:p>
          <a:p>
            <a:pPr marL="457200" indent="-317500">
              <a:spcAft>
                <a:spcPts val="600"/>
              </a:spcAft>
              <a:buClr>
                <a:srgbClr val="002060"/>
              </a:buClr>
              <a:buSzPts val="1400"/>
              <a:buFont typeface="Comfortaa"/>
              <a:buChar char="●"/>
            </a:pPr>
            <a:r>
              <a:rPr lang="da-DK">
                <a:solidFill>
                  <a:srgbClr val="002060"/>
                </a:solidFill>
                <a:latin typeface="+mn-lt"/>
              </a:rPr>
              <a:t> Kardiologisk ambulatorium</a:t>
            </a:r>
            <a:endParaRPr lang="da-DK">
              <a:solidFill>
                <a:srgbClr val="002060"/>
              </a:solidFill>
              <a:latin typeface="+mn-lt"/>
              <a:sym typeface="Comfortaa"/>
            </a:endParaRPr>
          </a:p>
          <a:p>
            <a:pPr marL="457200" indent="-317500" fontAlgn="base">
              <a:spcAft>
                <a:spcPts val="600"/>
              </a:spcAft>
              <a:buClr>
                <a:srgbClr val="002060"/>
              </a:buClr>
              <a:buSzPts val="1400"/>
              <a:buFont typeface="Comfortaa"/>
              <a:buChar char="●"/>
            </a:pPr>
            <a:r>
              <a:rPr lang="da-DK">
                <a:solidFill>
                  <a:srgbClr val="002060"/>
                </a:solidFill>
                <a:effectLst/>
                <a:latin typeface="+mn-lt"/>
                <a:sym typeface="Comfortaa"/>
              </a:rPr>
              <a:t> Udeblevet fra kontroller med egen læge</a:t>
            </a:r>
          </a:p>
          <a:p>
            <a:pPr marL="139700" fontAlgn="base">
              <a:spcAft>
                <a:spcPts val="600"/>
              </a:spcAft>
              <a:buClr>
                <a:srgbClr val="002060"/>
              </a:buClr>
              <a:buSzPts val="1400"/>
            </a:pPr>
            <a:r>
              <a:rPr lang="da-DK">
                <a:solidFill>
                  <a:srgbClr val="002060"/>
                </a:solidFill>
                <a:latin typeface="+mn-lt"/>
                <a:sym typeface="Comfortaa"/>
              </a:rPr>
              <a:t> </a:t>
            </a:r>
            <a:endParaRPr lang="da-DK">
              <a:solidFill>
                <a:srgbClr val="002060"/>
              </a:solidFill>
              <a:effectLst/>
              <a:latin typeface="+mn-lt"/>
            </a:endParaRPr>
          </a:p>
        </p:txBody>
      </p:sp>
    </p:spTree>
    <p:extLst>
      <p:ext uri="{BB962C8B-B14F-4D97-AF65-F5344CB8AC3E}">
        <p14:creationId xmlns:p14="http://schemas.microsoft.com/office/powerpoint/2010/main" val="2282452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69">
          <a:extLst>
            <a:ext uri="{FF2B5EF4-FFF2-40B4-BE49-F238E27FC236}">
              <a16:creationId xmlns:a16="http://schemas.microsoft.com/office/drawing/2014/main" id="{F7A80009-C4B2-FC17-3A56-65E7202BC576}"/>
            </a:ext>
          </a:extLst>
        </p:cNvPr>
        <p:cNvGrpSpPr/>
        <p:nvPr/>
      </p:nvGrpSpPr>
      <p:grpSpPr>
        <a:xfrm>
          <a:off x="0" y="0"/>
          <a:ext cx="0" cy="0"/>
          <a:chOff x="0" y="0"/>
          <a:chExt cx="0" cy="0"/>
        </a:xfrm>
      </p:grpSpPr>
      <p:sp>
        <p:nvSpPr>
          <p:cNvPr id="4370" name="Google Shape;4370;p116">
            <a:extLst>
              <a:ext uri="{FF2B5EF4-FFF2-40B4-BE49-F238E27FC236}">
                <a16:creationId xmlns:a16="http://schemas.microsoft.com/office/drawing/2014/main" id="{C08A9547-CFAB-0F16-7207-0B986B1C0E95}"/>
              </a:ext>
            </a:extLst>
          </p:cNvPr>
          <p:cNvSpPr txBox="1">
            <a:spLocks noGrp="1"/>
          </p:cNvSpPr>
          <p:nvPr>
            <p:ph type="title" idx="4294967295"/>
          </p:nvPr>
        </p:nvSpPr>
        <p:spPr>
          <a:xfrm>
            <a:off x="720000" y="445025"/>
            <a:ext cx="7704000" cy="9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002060"/>
                </a:solidFill>
                <a:latin typeface="Arial" panose="020B0604020202020204" pitchFamily="34" charset="0"/>
                <a:cs typeface="Arial" panose="020B0604020202020204" pitchFamily="34" charset="0"/>
              </a:rPr>
              <a:t>HENVENDELSE</a:t>
            </a:r>
            <a:br>
              <a:rPr lang="en" b="1">
                <a:solidFill>
                  <a:srgbClr val="002060"/>
                </a:solidFill>
                <a:latin typeface="Arial" panose="020B0604020202020204" pitchFamily="34" charset="0"/>
                <a:cs typeface="Arial" panose="020B0604020202020204" pitchFamily="34" charset="0"/>
              </a:rPr>
            </a:br>
            <a:endParaRPr b="1">
              <a:solidFill>
                <a:srgbClr val="002060"/>
              </a:solidFill>
              <a:latin typeface="Arial" panose="020B0604020202020204" pitchFamily="34" charset="0"/>
              <a:cs typeface="Arial" panose="020B0604020202020204" pitchFamily="34" charset="0"/>
            </a:endParaRPr>
          </a:p>
        </p:txBody>
      </p:sp>
      <p:sp>
        <p:nvSpPr>
          <p:cNvPr id="9" name="Tekstfelt 8">
            <a:extLst>
              <a:ext uri="{FF2B5EF4-FFF2-40B4-BE49-F238E27FC236}">
                <a16:creationId xmlns:a16="http://schemas.microsoft.com/office/drawing/2014/main" id="{03BA570A-CCD4-D5C4-408F-4FEDC31C646B}"/>
              </a:ext>
            </a:extLst>
          </p:cNvPr>
          <p:cNvSpPr txBox="1"/>
          <p:nvPr/>
        </p:nvSpPr>
        <p:spPr>
          <a:xfrm>
            <a:off x="4554429" y="1267584"/>
            <a:ext cx="3099948" cy="1171346"/>
          </a:xfrm>
          <a:prstGeom prst="rect">
            <a:avLst/>
          </a:prstGeom>
          <a:noFill/>
        </p:spPr>
        <p:txBody>
          <a:bodyPr wrap="square" lIns="91440" tIns="45720" rIns="91440" bIns="45720" anchor="t">
            <a:spAutoFit/>
          </a:bodyPr>
          <a:lstStyle/>
          <a:p>
            <a:pPr fontAlgn="base">
              <a:lnSpc>
                <a:spcPts val="1350"/>
              </a:lnSpc>
            </a:pPr>
            <a:r>
              <a:rPr lang="en-US" sz="1400" b="0" i="0">
                <a:solidFill>
                  <a:srgbClr val="131868"/>
                </a:solidFill>
                <a:effectLst/>
              </a:rPr>
              <a:t>​</a:t>
            </a:r>
            <a:br>
              <a:rPr lang="en-US" sz="1400" b="0" i="0">
                <a:effectLst/>
                <a:latin typeface="Arial" panose="020B0604020202020204" pitchFamily="34" charset="0"/>
              </a:rPr>
            </a:br>
            <a:r>
              <a:rPr lang="en-US" sz="1600" i="1">
                <a:solidFill>
                  <a:srgbClr val="131868"/>
                </a:solidFill>
              </a:rPr>
              <a:t>“7</a:t>
            </a:r>
            <a:r>
              <a:rPr lang="en-US" sz="1600" b="0" i="1" u="none" strike="noStrike">
                <a:solidFill>
                  <a:srgbClr val="131868"/>
                </a:solidFill>
                <a:effectLst/>
              </a:rPr>
              <a:t> </a:t>
            </a:r>
            <a:r>
              <a:rPr lang="en-US" sz="1600" b="0" i="1" u="none" strike="noStrike" err="1">
                <a:solidFill>
                  <a:srgbClr val="131868"/>
                </a:solidFill>
                <a:effectLst/>
              </a:rPr>
              <a:t>indlæggelser</a:t>
            </a:r>
            <a:r>
              <a:rPr lang="en-US" sz="1600" i="1">
                <a:solidFill>
                  <a:srgbClr val="131868"/>
                </a:solidFill>
              </a:rPr>
              <a:t> </a:t>
            </a:r>
            <a:r>
              <a:rPr lang="en-US" sz="1600" i="1" err="1">
                <a:solidFill>
                  <a:srgbClr val="131868"/>
                </a:solidFill>
              </a:rPr>
              <a:t>på</a:t>
            </a:r>
            <a:r>
              <a:rPr lang="en-US" sz="1600" i="1">
                <a:solidFill>
                  <a:srgbClr val="131868"/>
                </a:solidFill>
              </a:rPr>
              <a:t> et </a:t>
            </a:r>
            <a:r>
              <a:rPr lang="en-US" sz="1600" i="1" err="1">
                <a:solidFill>
                  <a:srgbClr val="131868"/>
                </a:solidFill>
              </a:rPr>
              <a:t>år</a:t>
            </a:r>
            <a:r>
              <a:rPr lang="en-US" sz="1600" i="1">
                <a:solidFill>
                  <a:srgbClr val="131868"/>
                </a:solidFill>
              </a:rPr>
              <a:t> med</a:t>
            </a:r>
            <a:r>
              <a:rPr lang="en-US" sz="1600" b="0" i="1" u="none" strike="noStrike">
                <a:solidFill>
                  <a:srgbClr val="131868"/>
                </a:solidFill>
                <a:effectLst/>
              </a:rPr>
              <a:t> et </a:t>
            </a:r>
            <a:r>
              <a:rPr lang="en-US" sz="1600" b="0" i="1" u="none" strike="noStrike" err="1">
                <a:solidFill>
                  <a:srgbClr val="131868"/>
                </a:solidFill>
                <a:effectLst/>
              </a:rPr>
              <a:t>stort</a:t>
            </a:r>
            <a:r>
              <a:rPr lang="en-US" sz="1600" b="0" i="1" u="none" strike="noStrike">
                <a:solidFill>
                  <a:srgbClr val="131868"/>
                </a:solidFill>
                <a:effectLst/>
              </a:rPr>
              <a:t> </a:t>
            </a:r>
            <a:r>
              <a:rPr lang="en-US" sz="1600" b="0" i="1" u="none" strike="noStrike" err="1">
                <a:solidFill>
                  <a:srgbClr val="131868"/>
                </a:solidFill>
                <a:effectLst/>
              </a:rPr>
              <a:t>funktionstab</a:t>
            </a:r>
            <a:r>
              <a:rPr lang="en-US" sz="1600" b="0" i="1" u="none" strike="noStrike">
                <a:solidFill>
                  <a:srgbClr val="131868"/>
                </a:solidFill>
                <a:effectLst/>
              </a:rPr>
              <a:t>. I </a:t>
            </a:r>
            <a:r>
              <a:rPr lang="en-US" sz="1600" b="0" i="1" u="none" strike="noStrike" err="1">
                <a:solidFill>
                  <a:srgbClr val="131868"/>
                </a:solidFill>
                <a:effectLst/>
              </a:rPr>
              <a:t>følge</a:t>
            </a:r>
            <a:r>
              <a:rPr lang="en-US" sz="1600" b="0" i="1" u="none" strike="noStrike">
                <a:solidFill>
                  <a:srgbClr val="131868"/>
                </a:solidFill>
                <a:effectLst/>
              </a:rPr>
              <a:t> </a:t>
            </a:r>
            <a:r>
              <a:rPr lang="en-US" sz="1600" b="0" i="1" u="none" strike="noStrike" err="1">
                <a:solidFill>
                  <a:srgbClr val="131868"/>
                </a:solidFill>
                <a:effectLst/>
              </a:rPr>
              <a:t>plejeforløbsplan</a:t>
            </a:r>
            <a:r>
              <a:rPr lang="en-US" sz="1600" b="0" i="1" u="none" strike="noStrike">
                <a:solidFill>
                  <a:srgbClr val="131868"/>
                </a:solidFill>
                <a:effectLst/>
              </a:rPr>
              <a:t> </a:t>
            </a:r>
            <a:r>
              <a:rPr lang="en-US" sz="1600" b="0" i="1" u="none" strike="noStrike" err="1">
                <a:solidFill>
                  <a:srgbClr val="131868"/>
                </a:solidFill>
                <a:effectLst/>
              </a:rPr>
              <a:t>har</a:t>
            </a:r>
            <a:r>
              <a:rPr lang="en-US" sz="1600" b="0" i="1" u="none" strike="noStrike">
                <a:solidFill>
                  <a:srgbClr val="131868"/>
                </a:solidFill>
                <a:effectLst/>
              </a:rPr>
              <a:t> Betty </a:t>
            </a:r>
            <a:r>
              <a:rPr lang="en-US" sz="1600" b="0" i="1" u="none" strike="noStrike" err="1">
                <a:solidFill>
                  <a:srgbClr val="131868"/>
                </a:solidFill>
                <a:effectLst/>
              </a:rPr>
              <a:t>smerter</a:t>
            </a:r>
            <a:r>
              <a:rPr lang="en-US" sz="1600" b="0" i="1" u="none" strike="noStrike">
                <a:solidFill>
                  <a:srgbClr val="131868"/>
                </a:solidFill>
                <a:effectLst/>
              </a:rPr>
              <a:t> </a:t>
            </a:r>
            <a:r>
              <a:rPr lang="en-US" sz="1600" b="0" i="1" u="none" strike="noStrike" err="1">
                <a:solidFill>
                  <a:srgbClr val="131868"/>
                </a:solidFill>
                <a:effectLst/>
              </a:rPr>
              <a:t>fra</a:t>
            </a:r>
            <a:r>
              <a:rPr lang="en-US" sz="1600" b="0" i="1" u="none" strike="noStrike">
                <a:solidFill>
                  <a:srgbClr val="131868"/>
                </a:solidFill>
                <a:effectLst/>
              </a:rPr>
              <a:t> </a:t>
            </a:r>
            <a:r>
              <a:rPr lang="en-US" sz="1600" b="0" i="1" u="none" strike="noStrike" err="1">
                <a:solidFill>
                  <a:srgbClr val="131868"/>
                </a:solidFill>
                <a:effectLst/>
              </a:rPr>
              <a:t>dræn</a:t>
            </a:r>
            <a:r>
              <a:rPr lang="en-US" sz="1600" b="0" i="1" u="none" strike="noStrike">
                <a:solidFill>
                  <a:srgbClr val="131868"/>
                </a:solidFill>
                <a:effectLst/>
              </a:rPr>
              <a:t>. Hun er </a:t>
            </a:r>
            <a:r>
              <a:rPr lang="en-US" sz="1600" b="0" i="1" u="none" strike="noStrike" err="1">
                <a:solidFill>
                  <a:srgbClr val="131868"/>
                </a:solidFill>
                <a:effectLst/>
              </a:rPr>
              <a:t>træt</a:t>
            </a:r>
            <a:r>
              <a:rPr lang="en-US" sz="1600" b="0" i="1" u="none" strike="noStrike">
                <a:solidFill>
                  <a:srgbClr val="131868"/>
                </a:solidFill>
                <a:effectLst/>
              </a:rPr>
              <a:t> </a:t>
            </a:r>
            <a:r>
              <a:rPr lang="en-US" sz="1600" b="0" i="1" u="none" strike="noStrike" err="1">
                <a:solidFill>
                  <a:srgbClr val="131868"/>
                </a:solidFill>
                <a:effectLst/>
              </a:rPr>
              <a:t>og</a:t>
            </a:r>
            <a:r>
              <a:rPr lang="en-US" sz="1600" b="0" i="1" u="none" strike="noStrike">
                <a:solidFill>
                  <a:srgbClr val="131868"/>
                </a:solidFill>
                <a:effectLst/>
              </a:rPr>
              <a:t> </a:t>
            </a:r>
            <a:r>
              <a:rPr lang="en-US" sz="1600" b="0" i="1" u="none" strike="noStrike" err="1">
                <a:solidFill>
                  <a:srgbClr val="131868"/>
                </a:solidFill>
                <a:effectLst/>
              </a:rPr>
              <a:t>småtspisende</a:t>
            </a:r>
            <a:r>
              <a:rPr lang="en-US" sz="1600" b="0" i="1" u="none" strike="noStrike">
                <a:solidFill>
                  <a:srgbClr val="131868"/>
                </a:solidFill>
                <a:effectLst/>
              </a:rPr>
              <a:t>.”</a:t>
            </a:r>
            <a:endParaRPr lang="en-US" sz="1600" b="0" i="0">
              <a:solidFill>
                <a:srgbClr val="131868"/>
              </a:solidFill>
              <a:effectLst/>
            </a:endParaRPr>
          </a:p>
        </p:txBody>
      </p:sp>
      <p:pic>
        <p:nvPicPr>
          <p:cNvPr id="25" name="Billede 2" descr="Et billede, der indeholder slæde&#10;&#10;AI-genereret indhold kan være ukorrekt.">
            <a:extLst>
              <a:ext uri="{FF2B5EF4-FFF2-40B4-BE49-F238E27FC236}">
                <a16:creationId xmlns:a16="http://schemas.microsoft.com/office/drawing/2014/main" id="{AF79A03A-6D39-CEA1-7A4C-CCD7D05CA17A}"/>
              </a:ext>
            </a:extLst>
          </p:cNvPr>
          <p:cNvPicPr>
            <a:picLocks noChangeAspect="1"/>
          </p:cNvPicPr>
          <p:nvPr/>
        </p:nvPicPr>
        <p:blipFill>
          <a:blip r:embed="rId3"/>
          <a:stretch>
            <a:fillRect/>
          </a:stretch>
        </p:blipFill>
        <p:spPr>
          <a:xfrm>
            <a:off x="720000" y="1438625"/>
            <a:ext cx="2970552" cy="1894115"/>
          </a:xfrm>
          <a:prstGeom prst="rect">
            <a:avLst/>
          </a:prstGeom>
        </p:spPr>
      </p:pic>
      <p:sp>
        <p:nvSpPr>
          <p:cNvPr id="2" name="Pil: højre 1">
            <a:extLst>
              <a:ext uri="{FF2B5EF4-FFF2-40B4-BE49-F238E27FC236}">
                <a16:creationId xmlns:a16="http://schemas.microsoft.com/office/drawing/2014/main" id="{BD05A798-C680-0EA8-E4C0-F19A76EBA05A}"/>
              </a:ext>
            </a:extLst>
          </p:cNvPr>
          <p:cNvSpPr/>
          <p:nvPr/>
        </p:nvSpPr>
        <p:spPr>
          <a:xfrm>
            <a:off x="3979817" y="2880766"/>
            <a:ext cx="3921499" cy="1597578"/>
          </a:xfrm>
          <a:prstGeom prst="rightArrow">
            <a:avLst/>
          </a:prstGeom>
          <a:solidFill>
            <a:schemeClr val="tx2">
              <a:lumMod val="90000"/>
            </a:schemeClr>
          </a:soli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da-DK"/>
          </a:p>
        </p:txBody>
      </p:sp>
      <p:grpSp>
        <p:nvGrpSpPr>
          <p:cNvPr id="3" name="Gruppe 2">
            <a:extLst>
              <a:ext uri="{FF2B5EF4-FFF2-40B4-BE49-F238E27FC236}">
                <a16:creationId xmlns:a16="http://schemas.microsoft.com/office/drawing/2014/main" id="{D6F1C540-AE2F-713F-4C7F-8959EDDB2AF3}"/>
              </a:ext>
            </a:extLst>
          </p:cNvPr>
          <p:cNvGrpSpPr/>
          <p:nvPr/>
        </p:nvGrpSpPr>
        <p:grpSpPr>
          <a:xfrm>
            <a:off x="4157240" y="3332740"/>
            <a:ext cx="989164" cy="647349"/>
            <a:chOff x="0" y="1604180"/>
            <a:chExt cx="1297236" cy="1069454"/>
          </a:xfrm>
        </p:grpSpPr>
        <p:sp>
          <p:nvSpPr>
            <p:cNvPr id="4" name="Rektangel: afrundede hjørner 3">
              <a:extLst>
                <a:ext uri="{FF2B5EF4-FFF2-40B4-BE49-F238E27FC236}">
                  <a16:creationId xmlns:a16="http://schemas.microsoft.com/office/drawing/2014/main" id="{C0F3B87E-5058-5F3D-4445-222BC633CC86}"/>
                </a:ext>
              </a:extLst>
            </p:cNvPr>
            <p:cNvSpPr/>
            <p:nvPr/>
          </p:nvSpPr>
          <p:spPr>
            <a:xfrm>
              <a:off x="0" y="1604180"/>
              <a:ext cx="1297236" cy="1069454"/>
            </a:xfrm>
            <a:prstGeom prst="roundRect">
              <a:avLst/>
            </a:prstGeom>
            <a:solidFill>
              <a:srgbClr val="9FB1FB"/>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da-DK"/>
            </a:p>
          </p:txBody>
        </p:sp>
        <p:sp>
          <p:nvSpPr>
            <p:cNvPr id="5" name="Rektangel: afrundede hjørner 4">
              <a:extLst>
                <a:ext uri="{FF2B5EF4-FFF2-40B4-BE49-F238E27FC236}">
                  <a16:creationId xmlns:a16="http://schemas.microsoft.com/office/drawing/2014/main" id="{6ECF10C3-AA77-64BE-218E-AD7B20E570EE}"/>
                </a:ext>
              </a:extLst>
            </p:cNvPr>
            <p:cNvSpPr txBox="1"/>
            <p:nvPr/>
          </p:nvSpPr>
          <p:spPr>
            <a:xfrm>
              <a:off x="52206" y="1656386"/>
              <a:ext cx="1192824" cy="965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000" b="1" kern="1200">
                  <a:solidFill>
                    <a:srgbClr val="002060"/>
                  </a:solidFill>
                </a:rPr>
                <a:t>Identifikation</a:t>
              </a:r>
              <a:endParaRPr lang="da-DK" sz="900" b="1" kern="1200">
                <a:solidFill>
                  <a:srgbClr val="002060"/>
                </a:solidFill>
              </a:endParaRPr>
            </a:p>
          </p:txBody>
        </p:sp>
      </p:grpSp>
      <p:grpSp>
        <p:nvGrpSpPr>
          <p:cNvPr id="6" name="Gruppe 5">
            <a:extLst>
              <a:ext uri="{FF2B5EF4-FFF2-40B4-BE49-F238E27FC236}">
                <a16:creationId xmlns:a16="http://schemas.microsoft.com/office/drawing/2014/main" id="{F3CEC752-7412-AFA0-5B78-4DC53011C194}"/>
              </a:ext>
            </a:extLst>
          </p:cNvPr>
          <p:cNvGrpSpPr/>
          <p:nvPr/>
        </p:nvGrpSpPr>
        <p:grpSpPr>
          <a:xfrm>
            <a:off x="5323827" y="3352454"/>
            <a:ext cx="1050847" cy="647350"/>
            <a:chOff x="2325002" y="1531618"/>
            <a:chExt cx="1297236" cy="1069454"/>
          </a:xfrm>
        </p:grpSpPr>
        <p:sp>
          <p:nvSpPr>
            <p:cNvPr id="7" name="Rektangel: afrundede hjørner 6">
              <a:extLst>
                <a:ext uri="{FF2B5EF4-FFF2-40B4-BE49-F238E27FC236}">
                  <a16:creationId xmlns:a16="http://schemas.microsoft.com/office/drawing/2014/main" id="{82354088-17A3-0CF8-C976-530B5F731709}"/>
                </a:ext>
              </a:extLst>
            </p:cNvPr>
            <p:cNvSpPr/>
            <p:nvPr/>
          </p:nvSpPr>
          <p:spPr>
            <a:xfrm>
              <a:off x="2325002" y="1531618"/>
              <a:ext cx="1297236" cy="1069454"/>
            </a:xfrm>
            <a:prstGeom prst="roundRect">
              <a:avLst/>
            </a:prstGeom>
            <a:solidFill>
              <a:schemeClr val="tx2">
                <a:lumMod val="50000"/>
              </a:schemeClr>
            </a:solidFill>
          </p:spPr>
          <p:style>
            <a:lnRef idx="2">
              <a:schemeClr val="lt1">
                <a:hueOff val="0"/>
                <a:satOff val="0"/>
                <a:lumOff val="0"/>
                <a:alphaOff val="0"/>
              </a:schemeClr>
            </a:lnRef>
            <a:fillRef idx="1">
              <a:scrgbClr r="0" g="0" b="0"/>
            </a:fillRef>
            <a:effectRef idx="0">
              <a:schemeClr val="accent3">
                <a:hueOff val="4783920"/>
                <a:satOff val="1980"/>
                <a:lumOff val="1111"/>
                <a:alphaOff val="0"/>
              </a:schemeClr>
            </a:effectRef>
            <a:fontRef idx="minor">
              <a:schemeClr val="lt1"/>
            </a:fontRef>
          </p:style>
          <p:txBody>
            <a:bodyPr/>
            <a:lstStyle/>
            <a:p>
              <a:endParaRPr lang="da-DK"/>
            </a:p>
          </p:txBody>
        </p:sp>
        <p:sp>
          <p:nvSpPr>
            <p:cNvPr id="8" name="Rektangel: afrundede hjørner 4">
              <a:extLst>
                <a:ext uri="{FF2B5EF4-FFF2-40B4-BE49-F238E27FC236}">
                  <a16:creationId xmlns:a16="http://schemas.microsoft.com/office/drawing/2014/main" id="{378B7C18-2B82-7D4C-4A36-B8B56354C944}"/>
                </a:ext>
              </a:extLst>
            </p:cNvPr>
            <p:cNvSpPr txBox="1"/>
            <p:nvPr/>
          </p:nvSpPr>
          <p:spPr>
            <a:xfrm>
              <a:off x="2377208" y="1583824"/>
              <a:ext cx="1192824" cy="965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050" b="1" kern="1200"/>
                <a:t>APN-triage</a:t>
              </a:r>
            </a:p>
          </p:txBody>
        </p:sp>
      </p:grpSp>
      <p:grpSp>
        <p:nvGrpSpPr>
          <p:cNvPr id="10" name="Gruppe 9">
            <a:extLst>
              <a:ext uri="{FF2B5EF4-FFF2-40B4-BE49-F238E27FC236}">
                <a16:creationId xmlns:a16="http://schemas.microsoft.com/office/drawing/2014/main" id="{B92BCF6B-FD58-9E67-D700-845E3E56DB41}"/>
              </a:ext>
            </a:extLst>
          </p:cNvPr>
          <p:cNvGrpSpPr/>
          <p:nvPr/>
        </p:nvGrpSpPr>
        <p:grpSpPr>
          <a:xfrm>
            <a:off x="6532667" y="3008068"/>
            <a:ext cx="740747" cy="671487"/>
            <a:chOff x="2556029" y="127906"/>
            <a:chExt cx="1297236" cy="1069454"/>
          </a:xfrm>
        </p:grpSpPr>
        <p:sp>
          <p:nvSpPr>
            <p:cNvPr id="12" name="Rektangel: afrundede hjørner 11">
              <a:extLst>
                <a:ext uri="{FF2B5EF4-FFF2-40B4-BE49-F238E27FC236}">
                  <a16:creationId xmlns:a16="http://schemas.microsoft.com/office/drawing/2014/main" id="{27577ADC-974D-1C69-06FC-94E261CD5DAE}"/>
                </a:ext>
              </a:extLst>
            </p:cNvPr>
            <p:cNvSpPr/>
            <p:nvPr/>
          </p:nvSpPr>
          <p:spPr>
            <a:xfrm>
              <a:off x="2556029" y="127906"/>
              <a:ext cx="1297236" cy="1069454"/>
            </a:xfrm>
            <a:prstGeom prst="roundRect">
              <a:avLst/>
            </a:prstGeom>
          </p:spPr>
          <p:style>
            <a:lnRef idx="2">
              <a:schemeClr val="lt1">
                <a:hueOff val="0"/>
                <a:satOff val="0"/>
                <a:lumOff val="0"/>
                <a:alphaOff val="0"/>
              </a:schemeClr>
            </a:lnRef>
            <a:fillRef idx="1">
              <a:schemeClr val="accent3">
                <a:hueOff val="9567839"/>
                <a:satOff val="3960"/>
                <a:lumOff val="2222"/>
                <a:alphaOff val="0"/>
              </a:schemeClr>
            </a:fillRef>
            <a:effectRef idx="0">
              <a:schemeClr val="accent3">
                <a:hueOff val="9567839"/>
                <a:satOff val="3960"/>
                <a:lumOff val="2222"/>
                <a:alphaOff val="0"/>
              </a:schemeClr>
            </a:effectRef>
            <a:fontRef idx="minor">
              <a:schemeClr val="lt1"/>
            </a:fontRef>
          </p:style>
          <p:txBody>
            <a:bodyPr/>
            <a:lstStyle/>
            <a:p>
              <a:endParaRPr lang="da-DK"/>
            </a:p>
          </p:txBody>
        </p:sp>
        <p:sp>
          <p:nvSpPr>
            <p:cNvPr id="13" name="Rektangel: afrundede hjørner 4">
              <a:extLst>
                <a:ext uri="{FF2B5EF4-FFF2-40B4-BE49-F238E27FC236}">
                  <a16:creationId xmlns:a16="http://schemas.microsoft.com/office/drawing/2014/main" id="{89D8C372-DD08-EBA4-C5AF-9DAB362C6EA0}"/>
                </a:ext>
              </a:extLst>
            </p:cNvPr>
            <p:cNvSpPr txBox="1"/>
            <p:nvPr/>
          </p:nvSpPr>
          <p:spPr>
            <a:xfrm>
              <a:off x="2608235" y="180112"/>
              <a:ext cx="1192824" cy="965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050" b="1" kern="1200">
                  <a:solidFill>
                    <a:srgbClr val="002060"/>
                  </a:solidFill>
                </a:rPr>
                <a:t>APN-</a:t>
              </a:r>
            </a:p>
            <a:p>
              <a:pPr marL="0" lvl="0" indent="0" algn="ctr" defTabSz="666750">
                <a:lnSpc>
                  <a:spcPct val="90000"/>
                </a:lnSpc>
                <a:spcBef>
                  <a:spcPct val="0"/>
                </a:spcBef>
                <a:spcAft>
                  <a:spcPct val="35000"/>
                </a:spcAft>
                <a:buNone/>
              </a:pPr>
              <a:r>
                <a:rPr lang="da-DK" sz="1050" b="1" kern="1200">
                  <a:solidFill>
                    <a:srgbClr val="002060"/>
                  </a:solidFill>
                </a:rPr>
                <a:t>forløb</a:t>
              </a:r>
            </a:p>
          </p:txBody>
        </p:sp>
      </p:grpSp>
      <p:grpSp>
        <p:nvGrpSpPr>
          <p:cNvPr id="14" name="Gruppe 13">
            <a:extLst>
              <a:ext uri="{FF2B5EF4-FFF2-40B4-BE49-F238E27FC236}">
                <a16:creationId xmlns:a16="http://schemas.microsoft.com/office/drawing/2014/main" id="{4607D179-2381-4BFF-5297-280D02BFE9D7}"/>
              </a:ext>
            </a:extLst>
          </p:cNvPr>
          <p:cNvGrpSpPr/>
          <p:nvPr/>
        </p:nvGrpSpPr>
        <p:grpSpPr>
          <a:xfrm>
            <a:off x="6522400" y="3759076"/>
            <a:ext cx="761282" cy="597521"/>
            <a:chOff x="3936130" y="1604180"/>
            <a:chExt cx="1297236" cy="1069454"/>
          </a:xfrm>
        </p:grpSpPr>
        <p:sp>
          <p:nvSpPr>
            <p:cNvPr id="15" name="Rektangel: afrundede hjørner 14">
              <a:extLst>
                <a:ext uri="{FF2B5EF4-FFF2-40B4-BE49-F238E27FC236}">
                  <a16:creationId xmlns:a16="http://schemas.microsoft.com/office/drawing/2014/main" id="{F8D00171-B6AE-D750-35CE-865077E9369C}"/>
                </a:ext>
              </a:extLst>
            </p:cNvPr>
            <p:cNvSpPr/>
            <p:nvPr/>
          </p:nvSpPr>
          <p:spPr>
            <a:xfrm>
              <a:off x="3936130" y="1604180"/>
              <a:ext cx="1297236" cy="1069454"/>
            </a:xfrm>
            <a:prstGeom prst="roundRect">
              <a:avLst/>
            </a:prstGeom>
            <a:solidFill>
              <a:schemeClr val="tx2">
                <a:lumMod val="25000"/>
              </a:schemeClr>
            </a:solidFill>
          </p:spPr>
          <p:style>
            <a:lnRef idx="2">
              <a:schemeClr val="lt1">
                <a:hueOff val="0"/>
                <a:satOff val="0"/>
                <a:lumOff val="0"/>
                <a:alphaOff val="0"/>
              </a:schemeClr>
            </a:lnRef>
            <a:fillRef idx="1">
              <a:scrgbClr r="0" g="0" b="0"/>
            </a:fillRef>
            <a:effectRef idx="0">
              <a:schemeClr val="accent3">
                <a:hueOff val="14351759"/>
                <a:satOff val="5940"/>
                <a:lumOff val="3333"/>
                <a:alphaOff val="0"/>
              </a:schemeClr>
            </a:effectRef>
            <a:fontRef idx="minor">
              <a:schemeClr val="lt1"/>
            </a:fontRef>
          </p:style>
          <p:txBody>
            <a:bodyPr/>
            <a:lstStyle/>
            <a:p>
              <a:endParaRPr lang="da-DK"/>
            </a:p>
          </p:txBody>
        </p:sp>
        <p:sp>
          <p:nvSpPr>
            <p:cNvPr id="16" name="Rektangel: afrundede hjørner 4">
              <a:extLst>
                <a:ext uri="{FF2B5EF4-FFF2-40B4-BE49-F238E27FC236}">
                  <a16:creationId xmlns:a16="http://schemas.microsoft.com/office/drawing/2014/main" id="{F30B0931-1990-2CC0-C7D4-B49B005C7144}"/>
                </a:ext>
              </a:extLst>
            </p:cNvPr>
            <p:cNvSpPr txBox="1"/>
            <p:nvPr/>
          </p:nvSpPr>
          <p:spPr>
            <a:xfrm>
              <a:off x="3988336" y="1656386"/>
              <a:ext cx="1192824" cy="965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050" b="1" kern="1200"/>
                <a:t>APN-sparring</a:t>
              </a:r>
            </a:p>
          </p:txBody>
        </p:sp>
      </p:grpSp>
    </p:spTree>
    <p:extLst>
      <p:ext uri="{BB962C8B-B14F-4D97-AF65-F5344CB8AC3E}">
        <p14:creationId xmlns:p14="http://schemas.microsoft.com/office/powerpoint/2010/main" val="1082051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22B0B86-7DF1-C0F3-B2D8-A9942255DE50}"/>
              </a:ext>
            </a:extLst>
          </p:cNvPr>
          <p:cNvPicPr>
            <a:picLocks noChangeAspect="1"/>
          </p:cNvPicPr>
          <p:nvPr/>
        </p:nvPicPr>
        <p:blipFill>
          <a:blip r:embed="rId3"/>
          <a:srcRect l="1147" t="1205" r="234" b="1000"/>
          <a:stretch>
            <a:fillRect/>
          </a:stretch>
        </p:blipFill>
        <p:spPr>
          <a:xfrm>
            <a:off x="4893733" y="2556930"/>
            <a:ext cx="74490" cy="86283"/>
          </a:xfrm>
          <a:prstGeom prst="rect">
            <a:avLst/>
          </a:prstGeom>
        </p:spPr>
      </p:pic>
      <p:sp>
        <p:nvSpPr>
          <p:cNvPr id="5" name="Afrundet rektangel 8">
            <a:extLst>
              <a:ext uri="{FF2B5EF4-FFF2-40B4-BE49-F238E27FC236}">
                <a16:creationId xmlns:a16="http://schemas.microsoft.com/office/drawing/2014/main" id="{739CB553-7567-19F3-46B7-37EE4DA7B1BD}"/>
              </a:ext>
            </a:extLst>
          </p:cNvPr>
          <p:cNvSpPr/>
          <p:nvPr/>
        </p:nvSpPr>
        <p:spPr>
          <a:xfrm>
            <a:off x="2531000" y="4169532"/>
            <a:ext cx="2132744" cy="458393"/>
          </a:xfrm>
          <a:prstGeom prst="roundRect">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b="1"/>
              <a:t>Henvendelse</a:t>
            </a:r>
          </a:p>
        </p:txBody>
      </p:sp>
      <p:sp>
        <p:nvSpPr>
          <p:cNvPr id="6" name="Tekstfelt 5">
            <a:extLst>
              <a:ext uri="{FF2B5EF4-FFF2-40B4-BE49-F238E27FC236}">
                <a16:creationId xmlns:a16="http://schemas.microsoft.com/office/drawing/2014/main" id="{AFB4BF0C-BABC-B2CC-FDEA-90D0C0685955}"/>
              </a:ext>
            </a:extLst>
          </p:cNvPr>
          <p:cNvSpPr txBox="1"/>
          <p:nvPr/>
        </p:nvSpPr>
        <p:spPr>
          <a:xfrm>
            <a:off x="536339" y="259641"/>
            <a:ext cx="8064002" cy="670446"/>
          </a:xfrm>
          <a:prstGeom prst="rect">
            <a:avLst/>
          </a:prstGeom>
          <a:noFill/>
          <a:ln>
            <a:noFill/>
          </a:ln>
        </p:spPr>
        <p:txBody>
          <a:bodyPr spcFirstLastPara="1" vert="horz" wrap="square" lIns="0" tIns="0" rIns="0" bIns="0" rtlCol="0" anchor="b" anchorCtr="0">
            <a:normAutofit/>
          </a:bodyPr>
          <a:lstStyle/>
          <a:p>
            <a:pPr algn="ctr">
              <a:spcAft>
                <a:spcPts val="600"/>
              </a:spcAft>
              <a:buClr>
                <a:schemeClr val="accent1"/>
              </a:buClr>
              <a:buSzPts val="3000"/>
            </a:pPr>
            <a:r>
              <a:rPr lang="da-DK" sz="3000" b="1" i="0" u="none" strike="noStrike" cap="none">
                <a:solidFill>
                  <a:srgbClr val="002060"/>
                </a:solidFill>
                <a:latin typeface="+mn-lt"/>
                <a:ea typeface="Archivo Black"/>
                <a:cs typeface="Archivo Black"/>
                <a:sym typeface="Archivo Black"/>
              </a:rPr>
              <a:t>FRA IDENTIFIKATION TIL APN - INDSATS</a:t>
            </a:r>
            <a:endParaRPr lang="da-DK" sz="3000" b="0" i="0" u="none" strike="noStrike" cap="none">
              <a:solidFill>
                <a:schemeClr val="tx1"/>
              </a:solidFill>
              <a:latin typeface="Archivo Black"/>
              <a:ea typeface="Archivo Black"/>
              <a:cs typeface="Archivo Black"/>
              <a:sym typeface="Archivo Black"/>
            </a:endParaRPr>
          </a:p>
        </p:txBody>
      </p:sp>
      <p:sp>
        <p:nvSpPr>
          <p:cNvPr id="7" name="Pil: højre 6">
            <a:extLst>
              <a:ext uri="{FF2B5EF4-FFF2-40B4-BE49-F238E27FC236}">
                <a16:creationId xmlns:a16="http://schemas.microsoft.com/office/drawing/2014/main" id="{0E9CA176-42DF-56B6-770A-8E7E1C52D3FA}"/>
              </a:ext>
            </a:extLst>
          </p:cNvPr>
          <p:cNvSpPr/>
          <p:nvPr/>
        </p:nvSpPr>
        <p:spPr>
          <a:xfrm>
            <a:off x="1324403" y="1231371"/>
            <a:ext cx="6487873" cy="3240264"/>
          </a:xfrm>
          <a:prstGeom prst="rightArrow">
            <a:avLst/>
          </a:prstGeom>
          <a:solidFill>
            <a:schemeClr val="tx2">
              <a:lumMod val="90000"/>
            </a:schemeClr>
          </a:soli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da-DK"/>
          </a:p>
        </p:txBody>
      </p:sp>
      <p:grpSp>
        <p:nvGrpSpPr>
          <p:cNvPr id="8" name="Gruppe 7">
            <a:extLst>
              <a:ext uri="{FF2B5EF4-FFF2-40B4-BE49-F238E27FC236}">
                <a16:creationId xmlns:a16="http://schemas.microsoft.com/office/drawing/2014/main" id="{C4F9ACC5-F6F9-37A5-E16D-0C51D5629B67}"/>
              </a:ext>
            </a:extLst>
          </p:cNvPr>
          <p:cNvGrpSpPr/>
          <p:nvPr/>
        </p:nvGrpSpPr>
        <p:grpSpPr>
          <a:xfrm>
            <a:off x="1922353" y="2280323"/>
            <a:ext cx="1297236" cy="1069454"/>
            <a:chOff x="0" y="1604180"/>
            <a:chExt cx="1297236" cy="1069454"/>
          </a:xfrm>
        </p:grpSpPr>
        <p:sp>
          <p:nvSpPr>
            <p:cNvPr id="9" name="Rektangel: afrundede hjørner 8">
              <a:extLst>
                <a:ext uri="{FF2B5EF4-FFF2-40B4-BE49-F238E27FC236}">
                  <a16:creationId xmlns:a16="http://schemas.microsoft.com/office/drawing/2014/main" id="{398D5EEF-6833-B334-1561-E457EEC9353B}"/>
                </a:ext>
              </a:extLst>
            </p:cNvPr>
            <p:cNvSpPr/>
            <p:nvPr/>
          </p:nvSpPr>
          <p:spPr>
            <a:xfrm>
              <a:off x="0" y="1604180"/>
              <a:ext cx="1297236" cy="1069454"/>
            </a:xfrm>
            <a:prstGeom prst="roundRect">
              <a:avLst/>
            </a:prstGeom>
            <a:solidFill>
              <a:srgbClr val="9FB1FB"/>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da-DK"/>
            </a:p>
          </p:txBody>
        </p:sp>
        <p:sp>
          <p:nvSpPr>
            <p:cNvPr id="10" name="Rektangel: afrundede hjørner 4">
              <a:extLst>
                <a:ext uri="{FF2B5EF4-FFF2-40B4-BE49-F238E27FC236}">
                  <a16:creationId xmlns:a16="http://schemas.microsoft.com/office/drawing/2014/main" id="{E52A59CD-8ADD-6C82-D522-43278663CCAD}"/>
                </a:ext>
              </a:extLst>
            </p:cNvPr>
            <p:cNvSpPr txBox="1"/>
            <p:nvPr/>
          </p:nvSpPr>
          <p:spPr>
            <a:xfrm>
              <a:off x="52206" y="1656386"/>
              <a:ext cx="1192824" cy="965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200" b="1" kern="1200">
                  <a:solidFill>
                    <a:srgbClr val="002060"/>
                  </a:solidFill>
                </a:rPr>
                <a:t>Identifikation</a:t>
              </a:r>
            </a:p>
          </p:txBody>
        </p:sp>
      </p:grpSp>
      <p:grpSp>
        <p:nvGrpSpPr>
          <p:cNvPr id="14" name="Gruppe 13">
            <a:extLst>
              <a:ext uri="{FF2B5EF4-FFF2-40B4-BE49-F238E27FC236}">
                <a16:creationId xmlns:a16="http://schemas.microsoft.com/office/drawing/2014/main" id="{298874A4-FD2E-97B6-873D-4F5125D77C5D}"/>
              </a:ext>
            </a:extLst>
          </p:cNvPr>
          <p:cNvGrpSpPr/>
          <p:nvPr/>
        </p:nvGrpSpPr>
        <p:grpSpPr>
          <a:xfrm>
            <a:off x="5576041" y="1557895"/>
            <a:ext cx="1297236" cy="1069454"/>
            <a:chOff x="2556029" y="127906"/>
            <a:chExt cx="1297236" cy="1069454"/>
          </a:xfrm>
        </p:grpSpPr>
        <p:sp>
          <p:nvSpPr>
            <p:cNvPr id="15" name="Rektangel: afrundede hjørner 14">
              <a:extLst>
                <a:ext uri="{FF2B5EF4-FFF2-40B4-BE49-F238E27FC236}">
                  <a16:creationId xmlns:a16="http://schemas.microsoft.com/office/drawing/2014/main" id="{52AB9596-1BA7-5DA5-F282-89306446E0EA}"/>
                </a:ext>
              </a:extLst>
            </p:cNvPr>
            <p:cNvSpPr/>
            <p:nvPr/>
          </p:nvSpPr>
          <p:spPr>
            <a:xfrm>
              <a:off x="2556029" y="127906"/>
              <a:ext cx="1297236" cy="1069454"/>
            </a:xfrm>
            <a:prstGeom prst="roundRect">
              <a:avLst/>
            </a:prstGeom>
          </p:spPr>
          <p:style>
            <a:lnRef idx="2">
              <a:schemeClr val="lt1">
                <a:hueOff val="0"/>
                <a:satOff val="0"/>
                <a:lumOff val="0"/>
                <a:alphaOff val="0"/>
              </a:schemeClr>
            </a:lnRef>
            <a:fillRef idx="1">
              <a:schemeClr val="accent3">
                <a:hueOff val="9567839"/>
                <a:satOff val="3960"/>
                <a:lumOff val="2222"/>
                <a:alphaOff val="0"/>
              </a:schemeClr>
            </a:fillRef>
            <a:effectRef idx="0">
              <a:schemeClr val="accent3">
                <a:hueOff val="9567839"/>
                <a:satOff val="3960"/>
                <a:lumOff val="2222"/>
                <a:alphaOff val="0"/>
              </a:schemeClr>
            </a:effectRef>
            <a:fontRef idx="minor">
              <a:schemeClr val="lt1"/>
            </a:fontRef>
          </p:style>
          <p:txBody>
            <a:bodyPr/>
            <a:lstStyle/>
            <a:p>
              <a:endParaRPr lang="da-DK"/>
            </a:p>
          </p:txBody>
        </p:sp>
        <p:sp>
          <p:nvSpPr>
            <p:cNvPr id="16" name="Rektangel: afrundede hjørner 4">
              <a:extLst>
                <a:ext uri="{FF2B5EF4-FFF2-40B4-BE49-F238E27FC236}">
                  <a16:creationId xmlns:a16="http://schemas.microsoft.com/office/drawing/2014/main" id="{C3FA8097-811B-3C18-58D4-CEC8AEC86E90}"/>
                </a:ext>
              </a:extLst>
            </p:cNvPr>
            <p:cNvSpPr txBox="1"/>
            <p:nvPr/>
          </p:nvSpPr>
          <p:spPr>
            <a:xfrm>
              <a:off x="2608235" y="180112"/>
              <a:ext cx="1192824" cy="965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b="1" kern="1200">
                  <a:solidFill>
                    <a:srgbClr val="002060"/>
                  </a:solidFill>
                </a:rPr>
                <a:t>APN-</a:t>
              </a:r>
            </a:p>
            <a:p>
              <a:pPr marL="0" lvl="0" indent="0" algn="ctr" defTabSz="666750">
                <a:lnSpc>
                  <a:spcPct val="90000"/>
                </a:lnSpc>
                <a:spcBef>
                  <a:spcPct val="0"/>
                </a:spcBef>
                <a:spcAft>
                  <a:spcPct val="35000"/>
                </a:spcAft>
                <a:buNone/>
              </a:pPr>
              <a:r>
                <a:rPr lang="da-DK" sz="1500" b="1" kern="1200">
                  <a:solidFill>
                    <a:srgbClr val="002060"/>
                  </a:solidFill>
                </a:rPr>
                <a:t>forløb</a:t>
              </a:r>
            </a:p>
          </p:txBody>
        </p:sp>
      </p:grpSp>
      <p:grpSp>
        <p:nvGrpSpPr>
          <p:cNvPr id="17" name="Gruppe 16">
            <a:extLst>
              <a:ext uri="{FF2B5EF4-FFF2-40B4-BE49-F238E27FC236}">
                <a16:creationId xmlns:a16="http://schemas.microsoft.com/office/drawing/2014/main" id="{524E4E1C-A1C5-43A9-D6BF-59FE111855F7}"/>
              </a:ext>
            </a:extLst>
          </p:cNvPr>
          <p:cNvGrpSpPr/>
          <p:nvPr/>
        </p:nvGrpSpPr>
        <p:grpSpPr>
          <a:xfrm>
            <a:off x="5588513" y="2821239"/>
            <a:ext cx="1297236" cy="1069454"/>
            <a:chOff x="3936130" y="1604180"/>
            <a:chExt cx="1297236" cy="1069454"/>
          </a:xfrm>
        </p:grpSpPr>
        <p:sp>
          <p:nvSpPr>
            <p:cNvPr id="18" name="Rektangel: afrundede hjørner 17">
              <a:extLst>
                <a:ext uri="{FF2B5EF4-FFF2-40B4-BE49-F238E27FC236}">
                  <a16:creationId xmlns:a16="http://schemas.microsoft.com/office/drawing/2014/main" id="{9CBCE830-8606-F5F8-3E19-560D60DED434}"/>
                </a:ext>
              </a:extLst>
            </p:cNvPr>
            <p:cNvSpPr/>
            <p:nvPr/>
          </p:nvSpPr>
          <p:spPr>
            <a:xfrm>
              <a:off x="3936130" y="1604180"/>
              <a:ext cx="1297236" cy="1069454"/>
            </a:xfrm>
            <a:prstGeom prst="roundRect">
              <a:avLst/>
            </a:prstGeom>
            <a:solidFill>
              <a:schemeClr val="tx2">
                <a:lumMod val="25000"/>
              </a:schemeClr>
            </a:solidFill>
          </p:spPr>
          <p:style>
            <a:lnRef idx="2">
              <a:schemeClr val="lt1">
                <a:hueOff val="0"/>
                <a:satOff val="0"/>
                <a:lumOff val="0"/>
                <a:alphaOff val="0"/>
              </a:schemeClr>
            </a:lnRef>
            <a:fillRef idx="1">
              <a:scrgbClr r="0" g="0" b="0"/>
            </a:fillRef>
            <a:effectRef idx="0">
              <a:schemeClr val="accent3">
                <a:hueOff val="14351759"/>
                <a:satOff val="5940"/>
                <a:lumOff val="3333"/>
                <a:alphaOff val="0"/>
              </a:schemeClr>
            </a:effectRef>
            <a:fontRef idx="minor">
              <a:schemeClr val="lt1"/>
            </a:fontRef>
          </p:style>
          <p:txBody>
            <a:bodyPr/>
            <a:lstStyle/>
            <a:p>
              <a:endParaRPr lang="da-DK"/>
            </a:p>
          </p:txBody>
        </p:sp>
        <p:sp>
          <p:nvSpPr>
            <p:cNvPr id="19" name="Rektangel: afrundede hjørner 4">
              <a:extLst>
                <a:ext uri="{FF2B5EF4-FFF2-40B4-BE49-F238E27FC236}">
                  <a16:creationId xmlns:a16="http://schemas.microsoft.com/office/drawing/2014/main" id="{7E026B44-D961-B68B-6FB3-1FE5C7EC70B7}"/>
                </a:ext>
              </a:extLst>
            </p:cNvPr>
            <p:cNvSpPr txBox="1"/>
            <p:nvPr/>
          </p:nvSpPr>
          <p:spPr>
            <a:xfrm>
              <a:off x="3988336" y="1656386"/>
              <a:ext cx="1192824" cy="965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b="1" kern="1200"/>
                <a:t>APN-sparring</a:t>
              </a:r>
            </a:p>
          </p:txBody>
        </p:sp>
      </p:grpSp>
      <p:sp>
        <p:nvSpPr>
          <p:cNvPr id="4" name="Opadgående pil 1">
            <a:extLst>
              <a:ext uri="{FF2B5EF4-FFF2-40B4-BE49-F238E27FC236}">
                <a16:creationId xmlns:a16="http://schemas.microsoft.com/office/drawing/2014/main" id="{CA11CC03-7D2F-09E3-951E-7FE09FAAB85B}"/>
              </a:ext>
            </a:extLst>
          </p:cNvPr>
          <p:cNvSpPr/>
          <p:nvPr/>
        </p:nvSpPr>
        <p:spPr>
          <a:xfrm>
            <a:off x="3363759" y="3352519"/>
            <a:ext cx="383458" cy="766916"/>
          </a:xfrm>
          <a:prstGeom prst="upArrow">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2000" noProof="0"/>
          </a:p>
        </p:txBody>
      </p:sp>
      <p:grpSp>
        <p:nvGrpSpPr>
          <p:cNvPr id="22" name="Gruppe 21">
            <a:extLst>
              <a:ext uri="{FF2B5EF4-FFF2-40B4-BE49-F238E27FC236}">
                <a16:creationId xmlns:a16="http://schemas.microsoft.com/office/drawing/2014/main" id="{FB1C2B62-413B-807B-EE2E-85DE4AA1AFD6}"/>
              </a:ext>
            </a:extLst>
          </p:cNvPr>
          <p:cNvGrpSpPr/>
          <p:nvPr/>
        </p:nvGrpSpPr>
        <p:grpSpPr>
          <a:xfrm>
            <a:off x="3908767" y="2280323"/>
            <a:ext cx="1438296" cy="1017248"/>
            <a:chOff x="2325002" y="1531618"/>
            <a:chExt cx="1297236" cy="1069454"/>
          </a:xfrm>
        </p:grpSpPr>
        <p:sp>
          <p:nvSpPr>
            <p:cNvPr id="23" name="Rektangel: afrundede hjørner 22">
              <a:extLst>
                <a:ext uri="{FF2B5EF4-FFF2-40B4-BE49-F238E27FC236}">
                  <a16:creationId xmlns:a16="http://schemas.microsoft.com/office/drawing/2014/main" id="{CE1BD09B-8461-1897-FEAD-8DA7C3A98C76}"/>
                </a:ext>
              </a:extLst>
            </p:cNvPr>
            <p:cNvSpPr/>
            <p:nvPr/>
          </p:nvSpPr>
          <p:spPr>
            <a:xfrm>
              <a:off x="2325002" y="1531618"/>
              <a:ext cx="1297236" cy="1069454"/>
            </a:xfrm>
            <a:prstGeom prst="roundRect">
              <a:avLst/>
            </a:prstGeom>
            <a:solidFill>
              <a:schemeClr val="tx2">
                <a:lumMod val="50000"/>
              </a:schemeClr>
            </a:solidFill>
          </p:spPr>
          <p:style>
            <a:lnRef idx="2">
              <a:schemeClr val="lt1">
                <a:hueOff val="0"/>
                <a:satOff val="0"/>
                <a:lumOff val="0"/>
                <a:alphaOff val="0"/>
              </a:schemeClr>
            </a:lnRef>
            <a:fillRef idx="1">
              <a:scrgbClr r="0" g="0" b="0"/>
            </a:fillRef>
            <a:effectRef idx="0">
              <a:schemeClr val="accent3">
                <a:hueOff val="4783920"/>
                <a:satOff val="1980"/>
                <a:lumOff val="1111"/>
                <a:alphaOff val="0"/>
              </a:schemeClr>
            </a:effectRef>
            <a:fontRef idx="minor">
              <a:schemeClr val="lt1"/>
            </a:fontRef>
          </p:style>
          <p:txBody>
            <a:bodyPr/>
            <a:lstStyle/>
            <a:p>
              <a:endParaRPr lang="da-DK"/>
            </a:p>
          </p:txBody>
        </p:sp>
        <p:sp>
          <p:nvSpPr>
            <p:cNvPr id="24" name="Rektangel: afrundede hjørner 4">
              <a:extLst>
                <a:ext uri="{FF2B5EF4-FFF2-40B4-BE49-F238E27FC236}">
                  <a16:creationId xmlns:a16="http://schemas.microsoft.com/office/drawing/2014/main" id="{E2D7BAB0-9688-529E-09B3-CC66297D9EBE}"/>
                </a:ext>
              </a:extLst>
            </p:cNvPr>
            <p:cNvSpPr txBox="1"/>
            <p:nvPr/>
          </p:nvSpPr>
          <p:spPr>
            <a:xfrm>
              <a:off x="2377208" y="1583824"/>
              <a:ext cx="1192824" cy="965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b="1" kern="1200"/>
                <a:t>APN-triage</a:t>
              </a:r>
            </a:p>
          </p:txBody>
        </p:sp>
      </p:grpSp>
    </p:spTree>
    <p:extLst>
      <p:ext uri="{BB962C8B-B14F-4D97-AF65-F5344CB8AC3E}">
        <p14:creationId xmlns:p14="http://schemas.microsoft.com/office/powerpoint/2010/main" val="499739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E572C-8844-8366-D334-702BFA3E6FFE}"/>
            </a:ext>
          </a:extLst>
        </p:cNvPr>
        <p:cNvGrpSpPr/>
        <p:nvPr/>
      </p:nvGrpSpPr>
      <p:grpSpPr>
        <a:xfrm>
          <a:off x="0" y="0"/>
          <a:ext cx="0" cy="0"/>
          <a:chOff x="0" y="0"/>
          <a:chExt cx="0" cy="0"/>
        </a:xfrm>
      </p:grpSpPr>
      <p:pic>
        <p:nvPicPr>
          <p:cNvPr id="4" name="Billede 3" descr="Et billede, der indeholder tekst, elektronik, skærmbillede, Parallel&#10;&#10;AI-genereret indhold kan være ukorrekt.">
            <a:extLst>
              <a:ext uri="{FF2B5EF4-FFF2-40B4-BE49-F238E27FC236}">
                <a16:creationId xmlns:a16="http://schemas.microsoft.com/office/drawing/2014/main" id="{B5165E14-4507-0EDE-2B0B-A6A3118E1AD4}"/>
              </a:ext>
            </a:extLst>
          </p:cNvPr>
          <p:cNvPicPr>
            <a:picLocks noChangeAspect="1"/>
          </p:cNvPicPr>
          <p:nvPr/>
        </p:nvPicPr>
        <p:blipFill>
          <a:blip r:embed="rId3"/>
          <a:stretch>
            <a:fillRect/>
          </a:stretch>
        </p:blipFill>
        <p:spPr>
          <a:xfrm rot="965968">
            <a:off x="5724269" y="1086788"/>
            <a:ext cx="2638651" cy="3605806"/>
          </a:xfrm>
          <a:prstGeom prst="rect">
            <a:avLst/>
          </a:prstGeom>
          <a:ln>
            <a:noFill/>
          </a:ln>
          <a:effectLst>
            <a:outerShdw blurRad="292100" dist="139700" dir="2700000" algn="tl" rotWithShape="0">
              <a:srgbClr val="333333">
                <a:alpha val="65000"/>
              </a:srgbClr>
            </a:outerShdw>
          </a:effectLst>
        </p:spPr>
      </p:pic>
      <p:sp>
        <p:nvSpPr>
          <p:cNvPr id="2" name="Tekstfelt 1">
            <a:extLst>
              <a:ext uri="{FF2B5EF4-FFF2-40B4-BE49-F238E27FC236}">
                <a16:creationId xmlns:a16="http://schemas.microsoft.com/office/drawing/2014/main" id="{866C3D8C-F539-43A7-9081-C7B701529B1C}"/>
              </a:ext>
            </a:extLst>
          </p:cNvPr>
          <p:cNvSpPr txBox="1"/>
          <p:nvPr/>
        </p:nvSpPr>
        <p:spPr>
          <a:xfrm>
            <a:off x="530677" y="398271"/>
            <a:ext cx="8433707" cy="553998"/>
          </a:xfrm>
          <a:prstGeom prst="rect">
            <a:avLst/>
          </a:prstGeom>
          <a:noFill/>
        </p:spPr>
        <p:txBody>
          <a:bodyPr wrap="square" rtlCol="0">
            <a:spAutoFit/>
          </a:bodyPr>
          <a:lstStyle/>
          <a:p>
            <a:pPr algn="ctr"/>
            <a:r>
              <a:rPr lang="da-DK" sz="3000" b="1">
                <a:solidFill>
                  <a:srgbClr val="002060"/>
                </a:solidFill>
              </a:rPr>
              <a:t>APN - TRIAGE</a:t>
            </a:r>
          </a:p>
        </p:txBody>
      </p:sp>
      <p:sp>
        <p:nvSpPr>
          <p:cNvPr id="3" name="Tekstfelt 2">
            <a:extLst>
              <a:ext uri="{FF2B5EF4-FFF2-40B4-BE49-F238E27FC236}">
                <a16:creationId xmlns:a16="http://schemas.microsoft.com/office/drawing/2014/main" id="{FCCD045F-7BBB-C9C9-8467-CA187737118B}"/>
              </a:ext>
            </a:extLst>
          </p:cNvPr>
          <p:cNvSpPr txBox="1"/>
          <p:nvPr/>
        </p:nvSpPr>
        <p:spPr>
          <a:xfrm>
            <a:off x="530677" y="790401"/>
            <a:ext cx="4452992" cy="4530536"/>
          </a:xfrm>
          <a:prstGeom prst="rect">
            <a:avLst/>
          </a:prstGeom>
          <a:noFill/>
          <a:ln>
            <a:noFill/>
          </a:ln>
        </p:spPr>
        <p:txBody>
          <a:bodyPr wrap="square" lIns="91440" tIns="45720" rIns="91440" bIns="45720" rtlCol="0" anchor="t">
            <a:spAutoFit/>
          </a:bodyPr>
          <a:lstStyle/>
          <a:p>
            <a:pPr marL="342900" indent="-342900">
              <a:lnSpc>
                <a:spcPct val="150000"/>
              </a:lnSpc>
              <a:buAutoNum type="arabicPeriod"/>
            </a:pPr>
            <a:r>
              <a:rPr lang="da-DK" sz="1800">
                <a:solidFill>
                  <a:srgbClr val="002060"/>
                </a:solidFill>
              </a:rPr>
              <a:t>CFS – skrøbelighedsscore</a:t>
            </a:r>
            <a:endParaRPr lang="en-US">
              <a:solidFill>
                <a:srgbClr val="002060"/>
              </a:solidFill>
            </a:endParaRPr>
          </a:p>
          <a:p>
            <a:pPr marL="342900" indent="-342900">
              <a:lnSpc>
                <a:spcPct val="150000"/>
              </a:lnSpc>
              <a:buAutoNum type="arabicPeriod"/>
            </a:pPr>
            <a:r>
              <a:rPr lang="da-DK" sz="1800">
                <a:solidFill>
                  <a:srgbClr val="002060"/>
                </a:solidFill>
              </a:rPr>
              <a:t>Objektiv vurderet symptombyrde</a:t>
            </a:r>
          </a:p>
          <a:p>
            <a:pPr marL="342900" indent="-342900">
              <a:lnSpc>
                <a:spcPct val="150000"/>
              </a:lnSpc>
              <a:buAutoNum type="arabicPeriod"/>
            </a:pPr>
            <a:r>
              <a:rPr lang="da-DK" sz="1800">
                <a:solidFill>
                  <a:srgbClr val="002060"/>
                </a:solidFill>
              </a:rPr>
              <a:t>Sundhedskompetence</a:t>
            </a:r>
          </a:p>
          <a:p>
            <a:pPr marL="342900" indent="-342900">
              <a:lnSpc>
                <a:spcPct val="150000"/>
              </a:lnSpc>
              <a:buAutoNum type="arabicPeriod"/>
            </a:pPr>
            <a:r>
              <a:rPr lang="da-DK" sz="1800">
                <a:solidFill>
                  <a:srgbClr val="002060"/>
                </a:solidFill>
              </a:rPr>
              <a:t>Netværk/ressourcer</a:t>
            </a:r>
          </a:p>
          <a:p>
            <a:pPr marL="342900" indent="-342900">
              <a:lnSpc>
                <a:spcPct val="150000"/>
              </a:lnSpc>
              <a:buAutoNum type="arabicPeriod"/>
            </a:pPr>
            <a:r>
              <a:rPr lang="da-DK" sz="1800">
                <a:solidFill>
                  <a:srgbClr val="002060"/>
                </a:solidFill>
              </a:rPr>
              <a:t>Indlæggelser det seneste år</a:t>
            </a:r>
          </a:p>
          <a:p>
            <a:pPr marL="342900" indent="-342900">
              <a:lnSpc>
                <a:spcPct val="150000"/>
              </a:lnSpc>
              <a:buAutoNum type="arabicPeriod"/>
            </a:pPr>
            <a:r>
              <a:rPr lang="da-DK" sz="1800">
                <a:solidFill>
                  <a:srgbClr val="002060"/>
                </a:solidFill>
              </a:rPr>
              <a:t>Samarbejdsflader internt/eksternt</a:t>
            </a:r>
          </a:p>
          <a:p>
            <a:pPr marL="342900" indent="-342900">
              <a:lnSpc>
                <a:spcPct val="150000"/>
              </a:lnSpc>
              <a:buAutoNum type="arabicPeriod"/>
            </a:pPr>
            <a:endParaRPr lang="da-DK" sz="1800">
              <a:solidFill>
                <a:srgbClr val="002060"/>
              </a:solidFill>
            </a:endParaRPr>
          </a:p>
          <a:p>
            <a:pPr>
              <a:lnSpc>
                <a:spcPct val="150000"/>
              </a:lnSpc>
            </a:pPr>
            <a:r>
              <a:rPr lang="da-DK" sz="1800">
                <a:solidFill>
                  <a:srgbClr val="002060"/>
                </a:solidFill>
              </a:rPr>
              <a:t>Score 8-12: </a:t>
            </a:r>
          </a:p>
          <a:p>
            <a:pPr>
              <a:lnSpc>
                <a:spcPct val="150000"/>
              </a:lnSpc>
            </a:pPr>
            <a:r>
              <a:rPr lang="da-DK" sz="1800">
                <a:solidFill>
                  <a:srgbClr val="002060"/>
                </a:solidFill>
              </a:rPr>
              <a:t>Score 4-8: </a:t>
            </a:r>
          </a:p>
          <a:p>
            <a:pPr>
              <a:lnSpc>
                <a:spcPct val="150000"/>
              </a:lnSpc>
            </a:pPr>
            <a:r>
              <a:rPr lang="da-DK" sz="1800">
                <a:solidFill>
                  <a:srgbClr val="002060"/>
                </a:solidFill>
              </a:rPr>
              <a:t>Score 0-4:</a:t>
            </a:r>
          </a:p>
          <a:p>
            <a:pPr marL="285750" indent="-285750">
              <a:lnSpc>
                <a:spcPct val="150000"/>
              </a:lnSpc>
              <a:buAutoNum type="arabicPeriod"/>
            </a:pPr>
            <a:endParaRPr lang="da-DK">
              <a:solidFill>
                <a:srgbClr val="002060"/>
              </a:solidFill>
            </a:endParaRPr>
          </a:p>
        </p:txBody>
      </p:sp>
      <p:sp>
        <p:nvSpPr>
          <p:cNvPr id="5" name="Oval 4">
            <a:extLst>
              <a:ext uri="{FF2B5EF4-FFF2-40B4-BE49-F238E27FC236}">
                <a16:creationId xmlns:a16="http://schemas.microsoft.com/office/drawing/2014/main" id="{574A6863-1175-6C75-4590-30F2D9CCBE58}"/>
              </a:ext>
            </a:extLst>
          </p:cNvPr>
          <p:cNvSpPr/>
          <p:nvPr/>
        </p:nvSpPr>
        <p:spPr>
          <a:xfrm>
            <a:off x="1958686" y="3875808"/>
            <a:ext cx="187037" cy="16625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FED7FE9-3AE3-FEF4-321A-2B53714FBC0D}"/>
              </a:ext>
            </a:extLst>
          </p:cNvPr>
          <p:cNvSpPr/>
          <p:nvPr/>
        </p:nvSpPr>
        <p:spPr>
          <a:xfrm>
            <a:off x="1958685" y="4291443"/>
            <a:ext cx="187037" cy="166256"/>
          </a:xfrm>
          <a:prstGeom prst="ellips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AB37A0A-9D6C-694C-138D-17828CB866EE}"/>
              </a:ext>
            </a:extLst>
          </p:cNvPr>
          <p:cNvSpPr/>
          <p:nvPr/>
        </p:nvSpPr>
        <p:spPr>
          <a:xfrm>
            <a:off x="1958685" y="4717471"/>
            <a:ext cx="187037" cy="166256"/>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927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ream &amp; Pastel Palette Health Center Characters XL by Slidesgo">
  <a:themeElements>
    <a:clrScheme name="Simple Light">
      <a:dk1>
        <a:srgbClr val="191919"/>
      </a:dk1>
      <a:lt1>
        <a:srgbClr val="FFFCF2"/>
      </a:lt1>
      <a:dk2>
        <a:srgbClr val="F0E9DD"/>
      </a:dk2>
      <a:lt2>
        <a:srgbClr val="C0DBF9"/>
      </a:lt2>
      <a:accent1>
        <a:srgbClr val="FF746E"/>
      </a:accent1>
      <a:accent2>
        <a:srgbClr val="F3B18B"/>
      </a:accent2>
      <a:accent3>
        <a:srgbClr val="FCE19D"/>
      </a:accent3>
      <a:accent4>
        <a:srgbClr val="E6ABFF"/>
      </a:accent4>
      <a:accent5>
        <a:srgbClr val="FBB4B8"/>
      </a:accent5>
      <a:accent6>
        <a:srgbClr val="CDDCD2"/>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d898ee-39e6-4658-8701-fba852b724d4">
      <Terms xmlns="http://schemas.microsoft.com/office/infopath/2007/PartnerControls"/>
    </lcf76f155ced4ddcb4097134ff3c332f>
    <TaxCatchAll xmlns="5d05655f-bdfa-42fd-b1b0-e18745d73a1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12FA5BEC2315546BBAE4F66FAF51DD7" ma:contentTypeVersion="13" ma:contentTypeDescription="Opret et nyt dokument." ma:contentTypeScope="" ma:versionID="b952e83b4b0ad13c6c84614e286640da">
  <xsd:schema xmlns:xsd="http://www.w3.org/2001/XMLSchema" xmlns:xs="http://www.w3.org/2001/XMLSchema" xmlns:p="http://schemas.microsoft.com/office/2006/metadata/properties" xmlns:ns2="31d898ee-39e6-4658-8701-fba852b724d4" xmlns:ns3="5d05655f-bdfa-42fd-b1b0-e18745d73a1b" targetNamespace="http://schemas.microsoft.com/office/2006/metadata/properties" ma:root="true" ma:fieldsID="42fd8f5cbecb8dccd49688cfd44da5f6" ns2:_="" ns3:_="">
    <xsd:import namespace="31d898ee-39e6-4658-8701-fba852b724d4"/>
    <xsd:import namespace="5d05655f-bdfa-42fd-b1b0-e18745d73a1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d898ee-39e6-4658-8701-fba852b724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ledmærker" ma:readOnly="false" ma:fieldId="{5cf76f15-5ced-4ddc-b409-7134ff3c332f}" ma:taxonomyMulti="true" ma:sspId="99b1d6fa-7396-4be3-b0e0-255b88a4d43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05655f-bdfa-42fd-b1b0-e18745d73a1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c3a3435-9248-483d-9d93-33bbf66c4642}" ma:internalName="TaxCatchAll" ma:showField="CatchAllData" ma:web="5d05655f-bdfa-42fd-b1b0-e18745d73a1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790670-8A76-4EB2-8277-6B4974F60676}">
  <ds:schemaRefs>
    <ds:schemaRef ds:uri="31d898ee-39e6-4658-8701-fba852b724d4"/>
    <ds:schemaRef ds:uri="5d05655f-bdfa-42fd-b1b0-e18745d73a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B508B7B-E4E8-434D-858E-9FE430065A44}">
  <ds:schemaRefs>
    <ds:schemaRef ds:uri="31d898ee-39e6-4658-8701-fba852b724d4"/>
    <ds:schemaRef ds:uri="5d05655f-bdfa-42fd-b1b0-e18745d73a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BA10005-8F6F-4C63-87E0-7BD436717E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2981</Words>
  <Application>Microsoft Office PowerPoint</Application>
  <PresentationFormat>Skærmshow (16:9)</PresentationFormat>
  <Paragraphs>358</Paragraphs>
  <Slides>24</Slides>
  <Notes>24</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24</vt:i4>
      </vt:variant>
    </vt:vector>
  </HeadingPairs>
  <TitlesOfParts>
    <vt:vector size="33" baseType="lpstr">
      <vt:lpstr>Arial</vt:lpstr>
      <vt:lpstr>Calibri</vt:lpstr>
      <vt:lpstr>Comfortaa</vt:lpstr>
      <vt:lpstr>Bebas Neue</vt:lpstr>
      <vt:lpstr>Segoe UI</vt:lpstr>
      <vt:lpstr>Wingdings</vt:lpstr>
      <vt:lpstr>Aptos</vt:lpstr>
      <vt:lpstr>Archivo Black</vt:lpstr>
      <vt:lpstr>Cream &amp; Pastel Palette Health Center Characters XL by Slidesgo</vt:lpstr>
      <vt:lpstr>APN - sygeplejerskers rolle i komplekse borgerforløb </vt:lpstr>
      <vt:lpstr>PowerPoint-præsentation</vt:lpstr>
      <vt:lpstr>PowerPoint-præsentation</vt:lpstr>
      <vt:lpstr>PowerPoint-præsentation</vt:lpstr>
      <vt:lpstr>PowerPoint-præsentation</vt:lpstr>
      <vt:lpstr>PowerPoint-præsentation</vt:lpstr>
      <vt:lpstr>HENVENDELSE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RED FLAGS  APN - INDSATS  </vt:lpstr>
      <vt:lpstr>PowerPoint-præsentation</vt:lpstr>
      <vt:lpstr>PowerPoint-præsentation</vt:lpstr>
      <vt:lpstr>PowerPoint-præsentation</vt:lpstr>
      <vt:lpstr>PowerPoint-præsentation</vt:lpstr>
      <vt:lpstr>TAK FOR OPMÆRKSOMHEDEN!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Laubek</dc:creator>
  <cp:lastModifiedBy>Catrine Dalsgaard Hansen</cp:lastModifiedBy>
  <cp:revision>2</cp:revision>
  <dcterms:modified xsi:type="dcterms:W3CDTF">2026-03-13T07:16:02Z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0x010100D12FA5BEC2315546BBAE4F66FAF51DD7</vt:lpwstr>
  </property>
  <property fmtid="{D5CDD505-2E9C-101B-9397-08002B2CF9AE}" pid="3" name="MediaServiceImageTags">
    <vt:lpwstr/>
  </property>
</Properties>
</file>